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3"/>
  </p:notesMasterIdLst>
  <p:sldIdLst>
    <p:sldId id="260" r:id="rId2"/>
    <p:sldId id="257" r:id="rId3"/>
    <p:sldId id="272" r:id="rId4"/>
    <p:sldId id="269" r:id="rId5"/>
    <p:sldId id="270" r:id="rId6"/>
    <p:sldId id="268" r:id="rId7"/>
    <p:sldId id="271" r:id="rId8"/>
    <p:sldId id="263" r:id="rId9"/>
    <p:sldId id="265" r:id="rId10"/>
    <p:sldId id="267" r:id="rId11"/>
    <p:sldId id="25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394" autoAdjust="0"/>
  </p:normalViewPr>
  <p:slideViewPr>
    <p:cSldViewPr snapToGrid="0">
      <p:cViewPr varScale="1">
        <p:scale>
          <a:sx n="87" d="100"/>
          <a:sy n="87" d="100"/>
        </p:scale>
        <p:origin x="12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CF841-0111-4FDD-A086-4C2C8DB0CA80}" type="datetimeFigureOut">
              <a:rPr lang="en-US" smtClean="0"/>
              <a:t>7/30/2018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8815E-B70C-4842-8294-C281392BFDC0}" type="slidenum">
              <a:rPr lang="en-US" smtClean="0"/>
              <a:t>‹#›</a:t>
            </a:fld>
            <a:endParaRPr lang="en-US" dirty="0"/>
          </a:p>
        </p:txBody>
      </p:sp>
    </p:spTree>
    <p:extLst>
      <p:ext uri="{BB962C8B-B14F-4D97-AF65-F5344CB8AC3E}">
        <p14:creationId xmlns:p14="http://schemas.microsoft.com/office/powerpoint/2010/main" val="37412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77D4-225D-49DF-A2F7-74DE908A3F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EE11E46-7C6B-4437-9E7D-A3D73F532F0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3862587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4FCA6C-D446-42D9-90D5-836F84CB303C}"/>
              </a:ext>
            </a:extLst>
          </p:cNvPr>
          <p:cNvSpPr>
            <a:spLocks noGrp="1"/>
          </p:cNvSpPr>
          <p:nvPr>
            <p:ph type="sldNum" sz="quarter" idx="10"/>
          </p:nvPr>
        </p:nvSpPr>
        <p:spPr>
          <a:xfrm>
            <a:off x="137832" y="6356352"/>
            <a:ext cx="480733" cy="259602"/>
          </a:xfrm>
          <a:prstGeom prst="rect">
            <a:avLst/>
          </a:prstGeom>
        </p:spPr>
        <p:txBody>
          <a:bodyPr/>
          <a:lstStyle>
            <a:lvl1pPr>
              <a:defRPr sz="800"/>
            </a:lvl1pPr>
          </a:lstStyle>
          <a:p>
            <a:fld id="{9B8845B4-89F6-4143-B38C-54638F09AEB2}" type="slidenum">
              <a:rPr lang="en-US" smtClean="0"/>
              <a:pPr/>
              <a:t>‹#›</a:t>
            </a:fld>
            <a:endParaRPr lang="en-US" dirty="0"/>
          </a:p>
        </p:txBody>
      </p:sp>
      <p:pic>
        <p:nvPicPr>
          <p:cNvPr id="6" name="Picture 5">
            <a:extLst>
              <a:ext uri="{FF2B5EF4-FFF2-40B4-BE49-F238E27FC236}">
                <a16:creationId xmlns:a16="http://schemas.microsoft.com/office/drawing/2014/main" id="{CA4ECBC4-EBE6-4BDC-8504-3602A06AE8AC}"/>
              </a:ext>
            </a:extLst>
          </p:cNvPr>
          <p:cNvPicPr>
            <a:picLocks noChangeAspect="1"/>
          </p:cNvPicPr>
          <p:nvPr userDrawn="1"/>
        </p:nvPicPr>
        <p:blipFill>
          <a:blip r:embed="rId2"/>
          <a:stretch>
            <a:fillRect/>
          </a:stretch>
        </p:blipFill>
        <p:spPr>
          <a:xfrm>
            <a:off x="7657780" y="6114050"/>
            <a:ext cx="1170533" cy="676715"/>
          </a:xfrm>
          <a:prstGeom prst="rect">
            <a:avLst/>
          </a:prstGeom>
        </p:spPr>
      </p:pic>
    </p:spTree>
    <p:extLst>
      <p:ext uri="{BB962C8B-B14F-4D97-AF65-F5344CB8AC3E}">
        <p14:creationId xmlns:p14="http://schemas.microsoft.com/office/powerpoint/2010/main" val="3151253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2E6786-5FA9-4A0D-B99D-C80F0E56130C}"/>
              </a:ext>
            </a:extLst>
          </p:cNvPr>
          <p:cNvSpPr>
            <a:spLocks noGrp="1"/>
          </p:cNvSpPr>
          <p:nvPr>
            <p:ph type="title"/>
          </p:nvPr>
        </p:nvSpPr>
        <p:spPr>
          <a:xfrm>
            <a:off x="1048870" y="365127"/>
            <a:ext cx="7466480" cy="9257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8D7AE-29E2-48DB-8F2F-80FF67D76BC1}"/>
              </a:ext>
            </a:extLst>
          </p:cNvPr>
          <p:cNvSpPr>
            <a:spLocks noGrp="1"/>
          </p:cNvSpPr>
          <p:nvPr>
            <p:ph type="body" idx="1"/>
          </p:nvPr>
        </p:nvSpPr>
        <p:spPr>
          <a:xfrm>
            <a:off x="1048869" y="1882587"/>
            <a:ext cx="7466479" cy="40388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548395886"/>
      </p:ext>
    </p:extLst>
  </p:cSld>
  <p:clrMap bg1="lt1" tx1="dk1" bg2="lt2" tx2="dk2" accent1="accent1" accent2="accent2" accent3="accent3" accent4="accent4" accent5="accent5" accent6="accent6" hlink="hlink" folHlink="folHlink"/>
  <p:sldLayoutIdLst>
    <p:sldLayoutId id="2147483777" r:id="rId1"/>
    <p:sldLayoutId id="2147483783" r:id="rId2"/>
  </p:sldLayoutIdLst>
  <p:hf hdr="0" ftr="0"/>
  <p:txStyles>
    <p:titleStyle>
      <a:lvl1pPr algn="ctr"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hyperlink" Target="https://stackoverflow.com/questions/tagged/powerpoint" TargetMode="External"/><Relationship Id="rId13" Type="http://schemas.openxmlformats.org/officeDocument/2006/relationships/hyperlink" Target="https://www.slideshare.net/aGISGuy/what-is-gis-1655272" TargetMode="External"/><Relationship Id="rId3" Type="http://schemas.openxmlformats.org/officeDocument/2006/relationships/hyperlink" Target="https://www.slideteam.net/free-business-powerpoint-templates/" TargetMode="External"/><Relationship Id="rId7" Type="http://schemas.openxmlformats.org/officeDocument/2006/relationships/hyperlink" Target="https://www.youtube.com/watch?v=h6ARCTypPTg" TargetMode="External"/><Relationship Id="rId12" Type="http://schemas.openxmlformats.org/officeDocument/2006/relationships/hyperlink" Target="https://education.usgs.gov/undergraduate.html#geography" TargetMode="External"/><Relationship Id="rId2" Type="http://schemas.openxmlformats.org/officeDocument/2006/relationships/hyperlink" Target="https://www.gcflearnfree.org/powerpoint2016/slide-master-view/1/" TargetMode="External"/><Relationship Id="rId1" Type="http://schemas.openxmlformats.org/officeDocument/2006/relationships/slideLayout" Target="../slideLayouts/slideLayout2.xml"/><Relationship Id="rId6" Type="http://schemas.openxmlformats.org/officeDocument/2006/relationships/hyperlink" Target="http://myfreeppt.com/free-powerpoint-templates/education/" TargetMode="External"/><Relationship Id="rId11" Type="http://schemas.openxmlformats.org/officeDocument/2006/relationships/hyperlink" Target="https://guides.lib.umich.edu/c.php?g=283149&amp;p=1886372" TargetMode="External"/><Relationship Id="rId5" Type="http://schemas.openxmlformats.org/officeDocument/2006/relationships/hyperlink" Target="https://www.indezine.com/products/powerpoint/learn/interface/2016/set-standard-ratio-default.html" TargetMode="External"/><Relationship Id="rId10" Type="http://schemas.openxmlformats.org/officeDocument/2006/relationships/hyperlink" Target="https://support.office.com/en-us/article/video-change-list-formatting-on-the-slide-master-d5841b2a-2dd0-46f3-b288-41d2ebe3d077" TargetMode="External"/><Relationship Id="rId4" Type="http://schemas.openxmlformats.org/officeDocument/2006/relationships/hyperlink" Target="https://www.slideshare.net/explore" TargetMode="External"/><Relationship Id="rId9" Type="http://schemas.openxmlformats.org/officeDocument/2006/relationships/hyperlink" Target="https://stackexchange.com/" TargetMode="External"/><Relationship Id="rId14" Type="http://schemas.openxmlformats.org/officeDocument/2006/relationships/hyperlink" Target="https://www.esri.com/en-us/industries/education/schools/instructional-resourc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gcflearnfree.org/powerpoint2016/slide-master-view/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indezine.com/products/powerpoint/learn/interface/2016/set-standard-ratio-defaul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support.office.com/en-gb/article/edit-and-re-apply-a-slide-layout-6f4338f8-555f-49cf-9835-6209be3c7b48?ui=en-US&amp;rs=en-GB&amp;ad=GB"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support.office.com/en-us/article/apply-a-template-to-your-presentation-d3d4ece5-e965-45eb-9423-c34e61b346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support.office.com/en-us/article/video-change-list-formatting-on-the-slide-master-d5841b2a-2dd0-46f3-b288-41d2ebe3d077"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guides.lib.umich.edu/c.php?g=283149&amp;p=18863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3">
            <a:extLst>
              <a:ext uri="{FF2B5EF4-FFF2-40B4-BE49-F238E27FC236}">
                <a16:creationId xmlns:a16="http://schemas.microsoft.com/office/drawing/2014/main" id="{A16AF618-050F-4BE6-BC81-6979EA133725}"/>
              </a:ext>
            </a:extLst>
          </p:cNvPr>
          <p:cNvSpPr>
            <a:spLocks noGrp="1"/>
          </p:cNvSpPr>
          <p:nvPr>
            <p:ph type="ctrTitle"/>
          </p:nvPr>
        </p:nvSpPr>
        <p:spPr>
          <a:xfrm>
            <a:off x="395653" y="4756638"/>
            <a:ext cx="8354891" cy="930447"/>
          </a:xfrm>
        </p:spPr>
        <p:txBody>
          <a:bodyPr>
            <a:normAutofit/>
          </a:bodyPr>
          <a:lstStyle/>
          <a:p>
            <a:r>
              <a:rPr lang="en-US" sz="4700" dirty="0">
                <a:solidFill>
                  <a:srgbClr val="FFFFFF"/>
                </a:solidFill>
              </a:rPr>
              <a:t>Tips to Avoid PowerPoint Pitfalls</a:t>
            </a:r>
          </a:p>
        </p:txBody>
      </p:sp>
      <p:pic>
        <p:nvPicPr>
          <p:cNvPr id="6" name="Picture 5" descr="A picture containing clipart&#10;&#10;Description generated with very high confidence">
            <a:extLst>
              <a:ext uri="{FF2B5EF4-FFF2-40B4-BE49-F238E27FC236}">
                <a16:creationId xmlns:a16="http://schemas.microsoft.com/office/drawing/2014/main" id="{0053FBE0-C090-4267-A3EB-63C753070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51" y="307731"/>
            <a:ext cx="6982772" cy="3997637"/>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71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B1652E1-E4AB-4A37-BC04-0AAC4E999E93}"/>
              </a:ext>
            </a:extLst>
          </p:cNvPr>
          <p:cNvPicPr>
            <a:picLocks noChangeAspect="1"/>
          </p:cNvPicPr>
          <p:nvPr/>
        </p:nvPicPr>
        <p:blipFill rotWithShape="1">
          <a:blip r:embed="rId2">
            <a:extLst>
              <a:ext uri="{28A0092B-C50C-407E-A947-70E740481C1C}">
                <a14:useLocalDpi xmlns:a14="http://schemas.microsoft.com/office/drawing/2010/main" val="0"/>
              </a:ext>
            </a:extLst>
          </a:blip>
          <a:srcRect l="61066" t="47106" r="21788" b="5496"/>
          <a:stretch/>
        </p:blipFill>
        <p:spPr>
          <a:xfrm>
            <a:off x="175985" y="4043237"/>
            <a:ext cx="567892" cy="616191"/>
          </a:xfrm>
          <a:prstGeom prst="rect">
            <a:avLst/>
          </a:prstGeom>
        </p:spPr>
      </p:pic>
      <p:pic>
        <p:nvPicPr>
          <p:cNvPr id="10" name="Picture 9">
            <a:extLst>
              <a:ext uri="{FF2B5EF4-FFF2-40B4-BE49-F238E27FC236}">
                <a16:creationId xmlns:a16="http://schemas.microsoft.com/office/drawing/2014/main" id="{D75A3778-6EFF-4BDF-81A3-9752FAE67C0E}"/>
              </a:ext>
            </a:extLst>
          </p:cNvPr>
          <p:cNvPicPr>
            <a:picLocks noChangeAspect="1"/>
          </p:cNvPicPr>
          <p:nvPr/>
        </p:nvPicPr>
        <p:blipFill rotWithShape="1">
          <a:blip r:embed="rId3"/>
          <a:srcRect b="7663"/>
          <a:stretch/>
        </p:blipFill>
        <p:spPr>
          <a:xfrm>
            <a:off x="4308607" y="217413"/>
            <a:ext cx="3581400" cy="1090587"/>
          </a:xfrm>
          <a:prstGeom prst="rect">
            <a:avLst/>
          </a:prstGeom>
        </p:spPr>
      </p:pic>
      <p:grpSp>
        <p:nvGrpSpPr>
          <p:cNvPr id="4" name="Group 3">
            <a:extLst>
              <a:ext uri="{FF2B5EF4-FFF2-40B4-BE49-F238E27FC236}">
                <a16:creationId xmlns:a16="http://schemas.microsoft.com/office/drawing/2014/main" id="{E4BC1FD3-9901-4033-B2CF-302253B03CA6}"/>
              </a:ext>
            </a:extLst>
          </p:cNvPr>
          <p:cNvGrpSpPr/>
          <p:nvPr/>
        </p:nvGrpSpPr>
        <p:grpSpPr>
          <a:xfrm>
            <a:off x="1111872" y="2943734"/>
            <a:ext cx="5219936" cy="837455"/>
            <a:chOff x="2016901" y="4709240"/>
            <a:chExt cx="5219936" cy="837455"/>
          </a:xfrm>
        </p:grpSpPr>
        <p:sp>
          <p:nvSpPr>
            <p:cNvPr id="51" name="Rectangle 50">
              <a:extLst>
                <a:ext uri="{FF2B5EF4-FFF2-40B4-BE49-F238E27FC236}">
                  <a16:creationId xmlns:a16="http://schemas.microsoft.com/office/drawing/2014/main" id="{99101700-E1A3-417E-9C29-BCFA0714F5BC}"/>
                </a:ext>
              </a:extLst>
            </p:cNvPr>
            <p:cNvSpPr/>
            <p:nvPr/>
          </p:nvSpPr>
          <p:spPr>
            <a:xfrm>
              <a:off x="3477335" y="4715698"/>
              <a:ext cx="3759502" cy="830997"/>
            </a:xfrm>
            <a:prstGeom prst="rect">
              <a:avLst/>
            </a:prstGeom>
          </p:spPr>
          <p:txBody>
            <a:bodyPr wrap="square">
              <a:spAutoFit/>
            </a:bodyPr>
            <a:lstStyle/>
            <a:p>
              <a:pPr marL="228600" indent="-228600">
                <a:buFont typeface="+mj-lt"/>
                <a:buAutoNum type="arabicPeriod"/>
              </a:pPr>
              <a:r>
                <a:rPr lang="en-US" sz="1200" dirty="0">
                  <a:solidFill>
                    <a:srgbClr val="0000FF"/>
                  </a:solidFill>
                </a:rPr>
                <a:t>Change slide size</a:t>
              </a:r>
            </a:p>
            <a:p>
              <a:pPr marL="685800" lvl="1" indent="-228600">
                <a:buFont typeface="+mj-lt"/>
                <a:buAutoNum type="alphaLcPeriod"/>
              </a:pPr>
              <a:r>
                <a:rPr lang="en-US" sz="1200" dirty="0">
                  <a:solidFill>
                    <a:srgbClr val="0000FF"/>
                  </a:solidFill>
                </a:rPr>
                <a:t>Select "Standard", and a window will pop up</a:t>
              </a:r>
            </a:p>
            <a:p>
              <a:pPr marL="685800" lvl="1" indent="-228600">
                <a:buFont typeface="+mj-lt"/>
                <a:buAutoNum type="alphaLcPeriod"/>
              </a:pPr>
              <a:r>
                <a:rPr lang="en-US" sz="1200" dirty="0">
                  <a:solidFill>
                    <a:srgbClr val="0000FF"/>
                  </a:solidFill>
                </a:rPr>
                <a:t>Select ensure fit</a:t>
              </a:r>
            </a:p>
            <a:p>
              <a:pPr marL="685800" lvl="1" indent="-228600">
                <a:buFont typeface="+mj-lt"/>
                <a:buAutoNum type="alphaLcPeriod"/>
              </a:pPr>
              <a:r>
                <a:rPr lang="en-US" sz="1200" dirty="0">
                  <a:solidFill>
                    <a:srgbClr val="0000FF"/>
                  </a:solidFill>
                </a:rPr>
                <a:t>Click ok</a:t>
              </a:r>
            </a:p>
          </p:txBody>
        </p:sp>
        <p:sp>
          <p:nvSpPr>
            <p:cNvPr id="55" name="Rectangle 54">
              <a:extLst>
                <a:ext uri="{FF2B5EF4-FFF2-40B4-BE49-F238E27FC236}">
                  <a16:creationId xmlns:a16="http://schemas.microsoft.com/office/drawing/2014/main" id="{0A8771ED-5B59-4CE6-B037-5E15F3F0A29F}"/>
                </a:ext>
              </a:extLst>
            </p:cNvPr>
            <p:cNvSpPr/>
            <p:nvPr/>
          </p:nvSpPr>
          <p:spPr>
            <a:xfrm>
              <a:off x="2016901" y="4709240"/>
              <a:ext cx="1433377" cy="307777"/>
            </a:xfrm>
            <a:prstGeom prst="rect">
              <a:avLst/>
            </a:prstGeom>
          </p:spPr>
          <p:txBody>
            <a:bodyPr wrap="square">
              <a:spAutoFit/>
            </a:bodyPr>
            <a:lstStyle/>
            <a:p>
              <a:r>
                <a:rPr lang="en-US" sz="1400" dirty="0">
                  <a:solidFill>
                    <a:schemeClr val="bg2">
                      <a:lumMod val="25000"/>
                    </a:schemeClr>
                  </a:solidFill>
                </a:rPr>
                <a:t>This is the result:</a:t>
              </a:r>
            </a:p>
          </p:txBody>
        </p:sp>
      </p:grpSp>
      <p:grpSp>
        <p:nvGrpSpPr>
          <p:cNvPr id="2" name="Group 1">
            <a:extLst>
              <a:ext uri="{FF2B5EF4-FFF2-40B4-BE49-F238E27FC236}">
                <a16:creationId xmlns:a16="http://schemas.microsoft.com/office/drawing/2014/main" id="{0A83416A-C3D4-4A0F-B2DB-213387621CE6}"/>
              </a:ext>
            </a:extLst>
          </p:cNvPr>
          <p:cNvGrpSpPr/>
          <p:nvPr/>
        </p:nvGrpSpPr>
        <p:grpSpPr>
          <a:xfrm>
            <a:off x="423122" y="1675035"/>
            <a:ext cx="7466885" cy="871736"/>
            <a:chOff x="423122" y="3219766"/>
            <a:chExt cx="7466885" cy="871736"/>
          </a:xfrm>
        </p:grpSpPr>
        <p:pic>
          <p:nvPicPr>
            <p:cNvPr id="33" name="Picture 32">
              <a:extLst>
                <a:ext uri="{FF2B5EF4-FFF2-40B4-BE49-F238E27FC236}">
                  <a16:creationId xmlns:a16="http://schemas.microsoft.com/office/drawing/2014/main" id="{E4A7DCA9-ABB2-4E82-9085-E8F37A5CEC91}"/>
                </a:ext>
              </a:extLst>
            </p:cNvPr>
            <p:cNvPicPr>
              <a:picLocks noChangeAspect="1"/>
            </p:cNvPicPr>
            <p:nvPr/>
          </p:nvPicPr>
          <p:blipFill rotWithShape="1">
            <a:blip r:embed="rId2">
              <a:extLst>
                <a:ext uri="{28A0092B-C50C-407E-A947-70E740481C1C}">
                  <a14:useLocalDpi xmlns:a14="http://schemas.microsoft.com/office/drawing/2010/main" val="0"/>
                </a:ext>
              </a:extLst>
            </a:blip>
            <a:srcRect l="41354" t="51142" r="41501"/>
            <a:stretch/>
          </p:blipFill>
          <p:spPr>
            <a:xfrm>
              <a:off x="423122" y="3219766"/>
              <a:ext cx="567891" cy="635179"/>
            </a:xfrm>
            <a:prstGeom prst="rect">
              <a:avLst/>
            </a:prstGeom>
          </p:spPr>
        </p:pic>
        <p:pic>
          <p:nvPicPr>
            <p:cNvPr id="47" name="Picture 46">
              <a:extLst>
                <a:ext uri="{FF2B5EF4-FFF2-40B4-BE49-F238E27FC236}">
                  <a16:creationId xmlns:a16="http://schemas.microsoft.com/office/drawing/2014/main" id="{F1BC3854-7F6B-45D5-B82E-23DB8D9BB9D4}"/>
                </a:ext>
              </a:extLst>
            </p:cNvPr>
            <p:cNvPicPr>
              <a:picLocks noChangeAspect="1"/>
            </p:cNvPicPr>
            <p:nvPr/>
          </p:nvPicPr>
          <p:blipFill rotWithShape="1">
            <a:blip r:embed="rId4"/>
            <a:srcRect l="15276" t="8518" r="62532" b="70065"/>
            <a:stretch/>
          </p:blipFill>
          <p:spPr>
            <a:xfrm>
              <a:off x="3157312" y="3237287"/>
              <a:ext cx="1348847" cy="841145"/>
            </a:xfrm>
            <a:prstGeom prst="rect">
              <a:avLst/>
            </a:prstGeom>
          </p:spPr>
        </p:pic>
        <p:sp>
          <p:nvSpPr>
            <p:cNvPr id="48" name="Rectangle 47">
              <a:extLst>
                <a:ext uri="{FF2B5EF4-FFF2-40B4-BE49-F238E27FC236}">
                  <a16:creationId xmlns:a16="http://schemas.microsoft.com/office/drawing/2014/main" id="{940F346B-E044-41DE-8727-3D2A18494BED}"/>
                </a:ext>
              </a:extLst>
            </p:cNvPr>
            <p:cNvSpPr/>
            <p:nvPr/>
          </p:nvSpPr>
          <p:spPr>
            <a:xfrm>
              <a:off x="901561" y="3270273"/>
              <a:ext cx="2380269" cy="307777"/>
            </a:xfrm>
            <a:prstGeom prst="rect">
              <a:avLst/>
            </a:prstGeom>
          </p:spPr>
          <p:txBody>
            <a:bodyPr wrap="square">
              <a:spAutoFit/>
            </a:bodyPr>
            <a:lstStyle/>
            <a:p>
              <a:r>
                <a:rPr lang="en-US" sz="1400" dirty="0"/>
                <a:t>Click the “Indent” button</a:t>
              </a:r>
            </a:p>
          </p:txBody>
        </p:sp>
        <p:sp>
          <p:nvSpPr>
            <p:cNvPr id="49" name="Rectangle 48">
              <a:extLst>
                <a:ext uri="{FF2B5EF4-FFF2-40B4-BE49-F238E27FC236}">
                  <a16:creationId xmlns:a16="http://schemas.microsoft.com/office/drawing/2014/main" id="{4CC7E9E3-537C-4A1B-B4DD-738444E7401A}"/>
                </a:ext>
              </a:extLst>
            </p:cNvPr>
            <p:cNvSpPr/>
            <p:nvPr/>
          </p:nvSpPr>
          <p:spPr>
            <a:xfrm>
              <a:off x="3657315" y="3578050"/>
              <a:ext cx="551749" cy="51345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Right 49">
              <a:extLst>
                <a:ext uri="{FF2B5EF4-FFF2-40B4-BE49-F238E27FC236}">
                  <a16:creationId xmlns:a16="http://schemas.microsoft.com/office/drawing/2014/main" id="{ED817478-42B0-4E2E-8980-58A2B00832A8}"/>
                </a:ext>
              </a:extLst>
            </p:cNvPr>
            <p:cNvSpPr/>
            <p:nvPr/>
          </p:nvSpPr>
          <p:spPr>
            <a:xfrm rot="1627415">
              <a:off x="2872812" y="3516252"/>
              <a:ext cx="789645" cy="16792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B9F8AE95-DAB4-41BC-8F7F-A42C0E4C7D8D}"/>
                </a:ext>
              </a:extLst>
            </p:cNvPr>
            <p:cNvSpPr/>
            <p:nvPr/>
          </p:nvSpPr>
          <p:spPr>
            <a:xfrm>
              <a:off x="4703711" y="3305684"/>
              <a:ext cx="3186296" cy="646331"/>
            </a:xfrm>
            <a:prstGeom prst="rect">
              <a:avLst/>
            </a:prstGeom>
          </p:spPr>
          <p:txBody>
            <a:bodyPr wrap="square">
              <a:spAutoFit/>
            </a:bodyPr>
            <a:lstStyle/>
            <a:p>
              <a:r>
                <a:rPr lang="en-US" sz="1200" dirty="0"/>
                <a:t>Use these buttons to indent or outdent.  They work better than using “Tab” key on keyboard. They are grayed-out until something is selected</a:t>
              </a:r>
            </a:p>
          </p:txBody>
        </p:sp>
      </p:grpSp>
      <p:grpSp>
        <p:nvGrpSpPr>
          <p:cNvPr id="3" name="Group 2">
            <a:extLst>
              <a:ext uri="{FF2B5EF4-FFF2-40B4-BE49-F238E27FC236}">
                <a16:creationId xmlns:a16="http://schemas.microsoft.com/office/drawing/2014/main" id="{1F4A300A-C5C3-4D14-9F07-497883E087EE}"/>
              </a:ext>
            </a:extLst>
          </p:cNvPr>
          <p:cNvGrpSpPr/>
          <p:nvPr/>
        </p:nvGrpSpPr>
        <p:grpSpPr>
          <a:xfrm>
            <a:off x="253777" y="491251"/>
            <a:ext cx="4087217" cy="580301"/>
            <a:chOff x="253777" y="1680862"/>
            <a:chExt cx="4087217" cy="580301"/>
          </a:xfrm>
        </p:grpSpPr>
        <p:sp>
          <p:nvSpPr>
            <p:cNvPr id="43" name="Rectangle 42">
              <a:extLst>
                <a:ext uri="{FF2B5EF4-FFF2-40B4-BE49-F238E27FC236}">
                  <a16:creationId xmlns:a16="http://schemas.microsoft.com/office/drawing/2014/main" id="{4E344F95-853C-441C-97B6-BF950229D8F3}"/>
                </a:ext>
              </a:extLst>
            </p:cNvPr>
            <p:cNvSpPr/>
            <p:nvPr/>
          </p:nvSpPr>
          <p:spPr>
            <a:xfrm>
              <a:off x="827926" y="1709403"/>
              <a:ext cx="3513068" cy="523220"/>
            </a:xfrm>
            <a:prstGeom prst="rect">
              <a:avLst/>
            </a:prstGeom>
          </p:spPr>
          <p:txBody>
            <a:bodyPr wrap="square">
              <a:spAutoFit/>
            </a:bodyPr>
            <a:lstStyle/>
            <a:p>
              <a:r>
                <a:rPr lang="en-US" sz="1400" dirty="0">
                  <a:solidFill>
                    <a:schemeClr val="bg2">
                      <a:lumMod val="25000"/>
                    </a:schemeClr>
                  </a:solidFill>
                </a:rPr>
                <a:t>To change indentation of the lettered lines, select only those lines (not the top line)</a:t>
              </a:r>
            </a:p>
          </p:txBody>
        </p:sp>
        <p:pic>
          <p:nvPicPr>
            <p:cNvPr id="19" name="Picture 18">
              <a:extLst>
                <a:ext uri="{FF2B5EF4-FFF2-40B4-BE49-F238E27FC236}">
                  <a16:creationId xmlns:a16="http://schemas.microsoft.com/office/drawing/2014/main" id="{18D78319-70F0-4097-BF68-4C18F6042DBB}"/>
                </a:ext>
              </a:extLst>
            </p:cNvPr>
            <p:cNvPicPr>
              <a:picLocks noChangeAspect="1"/>
            </p:cNvPicPr>
            <p:nvPr/>
          </p:nvPicPr>
          <p:blipFill rotWithShape="1">
            <a:blip r:embed="rId2">
              <a:extLst>
                <a:ext uri="{28A0092B-C50C-407E-A947-70E740481C1C}">
                  <a14:useLocalDpi xmlns:a14="http://schemas.microsoft.com/office/drawing/2010/main" val="0"/>
                </a:ext>
              </a:extLst>
            </a:blip>
            <a:srcRect l="20385" t="48162" r="60058" b="7201"/>
            <a:stretch/>
          </p:blipFill>
          <p:spPr>
            <a:xfrm>
              <a:off x="253777" y="1680862"/>
              <a:ext cx="647784" cy="580301"/>
            </a:xfrm>
            <a:prstGeom prst="rect">
              <a:avLst/>
            </a:prstGeom>
          </p:spPr>
        </p:pic>
      </p:grpSp>
      <p:cxnSp>
        <p:nvCxnSpPr>
          <p:cNvPr id="21" name="Straight Connector 20">
            <a:extLst>
              <a:ext uri="{FF2B5EF4-FFF2-40B4-BE49-F238E27FC236}">
                <a16:creationId xmlns:a16="http://schemas.microsoft.com/office/drawing/2014/main" id="{506EA0D0-AB6B-4D39-B545-14844909E393}"/>
              </a:ext>
            </a:extLst>
          </p:cNvPr>
          <p:cNvCxnSpPr/>
          <p:nvPr/>
        </p:nvCxnSpPr>
        <p:spPr>
          <a:xfrm>
            <a:off x="262407" y="2707177"/>
            <a:ext cx="85568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A50560-072B-4279-B225-20B3CFE33228}"/>
              </a:ext>
            </a:extLst>
          </p:cNvPr>
          <p:cNvCxnSpPr/>
          <p:nvPr/>
        </p:nvCxnSpPr>
        <p:spPr>
          <a:xfrm>
            <a:off x="262407" y="3853869"/>
            <a:ext cx="855685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433B157-0F60-4DE1-A80D-82D3FB01816D}"/>
              </a:ext>
            </a:extLst>
          </p:cNvPr>
          <p:cNvGrpSpPr/>
          <p:nvPr/>
        </p:nvGrpSpPr>
        <p:grpSpPr>
          <a:xfrm>
            <a:off x="827926" y="4163379"/>
            <a:ext cx="7577659" cy="2427768"/>
            <a:chOff x="701415" y="4093610"/>
            <a:chExt cx="7577659" cy="2427768"/>
          </a:xfrm>
        </p:grpSpPr>
        <p:grpSp>
          <p:nvGrpSpPr>
            <p:cNvPr id="28" name="Group 27">
              <a:extLst>
                <a:ext uri="{FF2B5EF4-FFF2-40B4-BE49-F238E27FC236}">
                  <a16:creationId xmlns:a16="http://schemas.microsoft.com/office/drawing/2014/main" id="{754EEF5F-1C3E-4F58-8AEE-7FB0B2586A63}"/>
                </a:ext>
              </a:extLst>
            </p:cNvPr>
            <p:cNvGrpSpPr/>
            <p:nvPr/>
          </p:nvGrpSpPr>
          <p:grpSpPr>
            <a:xfrm>
              <a:off x="701415" y="4093610"/>
              <a:ext cx="6826848" cy="2105025"/>
              <a:chOff x="976624" y="4253414"/>
              <a:chExt cx="6826848" cy="2105025"/>
            </a:xfrm>
          </p:grpSpPr>
          <p:sp>
            <p:nvSpPr>
              <p:cNvPr id="40" name="Rectangle 39">
                <a:extLst>
                  <a:ext uri="{FF2B5EF4-FFF2-40B4-BE49-F238E27FC236}">
                    <a16:creationId xmlns:a16="http://schemas.microsoft.com/office/drawing/2014/main" id="{4423014B-FF98-4354-BFB0-1F0E8E190733}"/>
                  </a:ext>
                </a:extLst>
              </p:cNvPr>
              <p:cNvSpPr/>
              <p:nvPr/>
            </p:nvSpPr>
            <p:spPr>
              <a:xfrm>
                <a:off x="3826975" y="4280889"/>
                <a:ext cx="3976497" cy="461665"/>
              </a:xfrm>
              <a:prstGeom prst="rect">
                <a:avLst/>
              </a:prstGeom>
            </p:spPr>
            <p:txBody>
              <a:bodyPr wrap="square">
                <a:spAutoFit/>
              </a:bodyPr>
              <a:lstStyle/>
              <a:p>
                <a:r>
                  <a:rPr lang="en-US" sz="1200" i="1" dirty="0"/>
                  <a:t>To manually change indent</a:t>
                </a:r>
                <a:r>
                  <a:rPr lang="en-US" sz="1200" dirty="0"/>
                  <a:t>, select lines to edit, and “indent markers” will show - click and drag little white symbols</a:t>
                </a:r>
              </a:p>
            </p:txBody>
          </p:sp>
          <p:pic>
            <p:nvPicPr>
              <p:cNvPr id="41" name="Picture 40">
                <a:extLst>
                  <a:ext uri="{FF2B5EF4-FFF2-40B4-BE49-F238E27FC236}">
                    <a16:creationId xmlns:a16="http://schemas.microsoft.com/office/drawing/2014/main" id="{1CA2A424-BFFD-4EE1-A743-72F51488756A}"/>
                  </a:ext>
                </a:extLst>
              </p:cNvPr>
              <p:cNvPicPr>
                <a:picLocks noChangeAspect="1"/>
              </p:cNvPicPr>
              <p:nvPr/>
            </p:nvPicPr>
            <p:blipFill>
              <a:blip r:embed="rId5"/>
              <a:stretch>
                <a:fillRect/>
              </a:stretch>
            </p:blipFill>
            <p:spPr>
              <a:xfrm>
                <a:off x="976624" y="4253414"/>
                <a:ext cx="2628900" cy="2105025"/>
              </a:xfrm>
              <a:prstGeom prst="rect">
                <a:avLst/>
              </a:prstGeom>
            </p:spPr>
          </p:pic>
          <p:cxnSp>
            <p:nvCxnSpPr>
              <p:cNvPr id="44" name="Straight Arrow Connector 43">
                <a:extLst>
                  <a:ext uri="{FF2B5EF4-FFF2-40B4-BE49-F238E27FC236}">
                    <a16:creationId xmlns:a16="http://schemas.microsoft.com/office/drawing/2014/main" id="{4638F139-F68E-4FBE-9561-3A8E94E21681}"/>
                  </a:ext>
                </a:extLst>
              </p:cNvPr>
              <p:cNvCxnSpPr>
                <a:cxnSpLocks/>
                <a:stCxn id="40" idx="1"/>
              </p:cNvCxnSpPr>
              <p:nvPr/>
            </p:nvCxnSpPr>
            <p:spPr>
              <a:xfrm flipH="1">
                <a:off x="2642305" y="4511722"/>
                <a:ext cx="1184670" cy="105509"/>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32040E0-A3EC-45D1-B251-D102C1C637EC}"/>
                  </a:ext>
                </a:extLst>
              </p:cNvPr>
              <p:cNvSpPr/>
              <p:nvPr/>
            </p:nvSpPr>
            <p:spPr>
              <a:xfrm>
                <a:off x="1615591" y="4269589"/>
                <a:ext cx="780662" cy="41970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9" name="Group 28">
              <a:extLst>
                <a:ext uri="{FF2B5EF4-FFF2-40B4-BE49-F238E27FC236}">
                  <a16:creationId xmlns:a16="http://schemas.microsoft.com/office/drawing/2014/main" id="{593790B5-84F4-4CCC-A5D8-D8036B6FD29A}"/>
                </a:ext>
              </a:extLst>
            </p:cNvPr>
            <p:cNvGrpSpPr/>
            <p:nvPr/>
          </p:nvGrpSpPr>
          <p:grpSpPr>
            <a:xfrm>
              <a:off x="3897998" y="4665993"/>
              <a:ext cx="4381076" cy="1855385"/>
              <a:chOff x="2228862" y="1017269"/>
              <a:chExt cx="5246556" cy="2000624"/>
            </a:xfrm>
          </p:grpSpPr>
          <p:sp>
            <p:nvSpPr>
              <p:cNvPr id="30" name="Rectangle 29">
                <a:extLst>
                  <a:ext uri="{FF2B5EF4-FFF2-40B4-BE49-F238E27FC236}">
                    <a16:creationId xmlns:a16="http://schemas.microsoft.com/office/drawing/2014/main" id="{DABE2ED8-D28E-4C0A-A5BF-F3400702F59D}"/>
                  </a:ext>
                </a:extLst>
              </p:cNvPr>
              <p:cNvSpPr/>
              <p:nvPr/>
            </p:nvSpPr>
            <p:spPr>
              <a:xfrm>
                <a:off x="2964508" y="1762214"/>
                <a:ext cx="2750791" cy="298682"/>
              </a:xfrm>
              <a:prstGeom prst="rect">
                <a:avLst/>
              </a:prstGeom>
            </p:spPr>
            <p:txBody>
              <a:bodyPr wrap="square">
                <a:spAutoFit/>
              </a:bodyPr>
              <a:lstStyle/>
              <a:p>
                <a:r>
                  <a:rPr lang="en-US" sz="1200" dirty="0"/>
                  <a:t>adjusts the hanging indent</a:t>
                </a:r>
              </a:p>
            </p:txBody>
          </p:sp>
          <p:grpSp>
            <p:nvGrpSpPr>
              <p:cNvPr id="34" name="Group 33">
                <a:extLst>
                  <a:ext uri="{FF2B5EF4-FFF2-40B4-BE49-F238E27FC236}">
                    <a16:creationId xmlns:a16="http://schemas.microsoft.com/office/drawing/2014/main" id="{CEBD5DFD-2EF4-4892-B879-7CB7C0651AF1}"/>
                  </a:ext>
                </a:extLst>
              </p:cNvPr>
              <p:cNvGrpSpPr/>
              <p:nvPr/>
            </p:nvGrpSpPr>
            <p:grpSpPr>
              <a:xfrm>
                <a:off x="2228862" y="1017269"/>
                <a:ext cx="709945" cy="1812075"/>
                <a:chOff x="2228862" y="1017269"/>
                <a:chExt cx="709945" cy="1812075"/>
              </a:xfrm>
            </p:grpSpPr>
            <p:pic>
              <p:nvPicPr>
                <p:cNvPr id="37" name="Picture 36">
                  <a:extLst>
                    <a:ext uri="{FF2B5EF4-FFF2-40B4-BE49-F238E27FC236}">
                      <a16:creationId xmlns:a16="http://schemas.microsoft.com/office/drawing/2014/main" id="{FCD4DB0F-F324-438A-B73A-D9CCC4C95129}"/>
                    </a:ext>
                  </a:extLst>
                </p:cNvPr>
                <p:cNvPicPr>
                  <a:picLocks noChangeAspect="1"/>
                </p:cNvPicPr>
                <p:nvPr/>
              </p:nvPicPr>
              <p:blipFill rotWithShape="1">
                <a:blip r:embed="rId6"/>
                <a:srcRect l="41028" t="35294" r="35130" b="50362"/>
                <a:stretch/>
              </p:blipFill>
              <p:spPr>
                <a:xfrm>
                  <a:off x="2237739" y="1580233"/>
                  <a:ext cx="689063" cy="726277"/>
                </a:xfrm>
                <a:prstGeom prst="rect">
                  <a:avLst/>
                </a:prstGeom>
              </p:spPr>
            </p:pic>
            <p:pic>
              <p:nvPicPr>
                <p:cNvPr id="38" name="Picture 37">
                  <a:extLst>
                    <a:ext uri="{FF2B5EF4-FFF2-40B4-BE49-F238E27FC236}">
                      <a16:creationId xmlns:a16="http://schemas.microsoft.com/office/drawing/2014/main" id="{A38D3794-2094-468D-939C-50B58CA8A5DE}"/>
                    </a:ext>
                  </a:extLst>
                </p:cNvPr>
                <p:cNvPicPr>
                  <a:picLocks noChangeAspect="1"/>
                </p:cNvPicPr>
                <p:nvPr/>
              </p:nvPicPr>
              <p:blipFill rotWithShape="1">
                <a:blip r:embed="rId6"/>
                <a:srcRect l="43659" t="9378" r="31775" b="77895"/>
                <a:stretch/>
              </p:blipFill>
              <p:spPr>
                <a:xfrm>
                  <a:off x="2228862" y="1017269"/>
                  <a:ext cx="709945" cy="644404"/>
                </a:xfrm>
                <a:prstGeom prst="rect">
                  <a:avLst/>
                </a:prstGeom>
              </p:spPr>
            </p:pic>
            <p:pic>
              <p:nvPicPr>
                <p:cNvPr id="39" name="Picture 38">
                  <a:extLst>
                    <a:ext uri="{FF2B5EF4-FFF2-40B4-BE49-F238E27FC236}">
                      <a16:creationId xmlns:a16="http://schemas.microsoft.com/office/drawing/2014/main" id="{146D647A-B5DF-4C6D-93A2-ADD62B0F45DA}"/>
                    </a:ext>
                  </a:extLst>
                </p:cNvPr>
                <p:cNvPicPr>
                  <a:picLocks noChangeAspect="1"/>
                </p:cNvPicPr>
                <p:nvPr/>
              </p:nvPicPr>
              <p:blipFill rotWithShape="1">
                <a:blip r:embed="rId6"/>
                <a:srcRect l="11800" t="61780" r="67969" b="25492"/>
                <a:stretch/>
              </p:blipFill>
              <p:spPr>
                <a:xfrm>
                  <a:off x="2291502" y="2184940"/>
                  <a:ext cx="584663" cy="644404"/>
                </a:xfrm>
                <a:prstGeom prst="rect">
                  <a:avLst/>
                </a:prstGeom>
              </p:spPr>
            </p:pic>
          </p:grpSp>
          <p:sp>
            <p:nvSpPr>
              <p:cNvPr id="35" name="Rectangle 34">
                <a:extLst>
                  <a:ext uri="{FF2B5EF4-FFF2-40B4-BE49-F238E27FC236}">
                    <a16:creationId xmlns:a16="http://schemas.microsoft.com/office/drawing/2014/main" id="{1CF130E7-7692-4BD1-8AC4-E97AB24D396A}"/>
                  </a:ext>
                </a:extLst>
              </p:cNvPr>
              <p:cNvSpPr/>
              <p:nvPr/>
            </p:nvSpPr>
            <p:spPr>
              <a:xfrm>
                <a:off x="2964508" y="1242593"/>
                <a:ext cx="2750791" cy="298682"/>
              </a:xfrm>
              <a:prstGeom prst="rect">
                <a:avLst/>
              </a:prstGeom>
            </p:spPr>
            <p:txBody>
              <a:bodyPr wrap="square">
                <a:spAutoFit/>
              </a:bodyPr>
              <a:lstStyle/>
              <a:p>
                <a:r>
                  <a:rPr lang="en-US" sz="1200" dirty="0"/>
                  <a:t>adjusts the first-line indent)</a:t>
                </a:r>
              </a:p>
            </p:txBody>
          </p:sp>
          <p:sp>
            <p:nvSpPr>
              <p:cNvPr id="36" name="Rectangle 35">
                <a:extLst>
                  <a:ext uri="{FF2B5EF4-FFF2-40B4-BE49-F238E27FC236}">
                    <a16:creationId xmlns:a16="http://schemas.microsoft.com/office/drawing/2014/main" id="{C0565D21-65BB-43FA-89ED-D8CF2FACA2EB}"/>
                  </a:ext>
                </a:extLst>
              </p:cNvPr>
              <p:cNvSpPr/>
              <p:nvPr/>
            </p:nvSpPr>
            <p:spPr>
              <a:xfrm>
                <a:off x="2903418" y="2320967"/>
                <a:ext cx="4572000" cy="696926"/>
              </a:xfrm>
              <a:prstGeom prst="rect">
                <a:avLst/>
              </a:prstGeom>
            </p:spPr>
            <p:txBody>
              <a:bodyPr>
                <a:spAutoFit/>
              </a:bodyPr>
              <a:lstStyle/>
              <a:p>
                <a:r>
                  <a:rPr lang="en-US" sz="1200" dirty="0"/>
                  <a:t>moves both the first-line indent and hanging indent markers at the same time (this will indent all lines in a paragraph)</a:t>
                </a:r>
              </a:p>
            </p:txBody>
          </p:sp>
        </p:grpSp>
      </p:grpSp>
      <p:sp>
        <p:nvSpPr>
          <p:cNvPr id="5" name="Slide Number Placeholder 4">
            <a:extLst>
              <a:ext uri="{FF2B5EF4-FFF2-40B4-BE49-F238E27FC236}">
                <a16:creationId xmlns:a16="http://schemas.microsoft.com/office/drawing/2014/main" id="{58340009-A3A3-429C-AF69-2BC3C00376E4}"/>
              </a:ext>
            </a:extLst>
          </p:cNvPr>
          <p:cNvSpPr>
            <a:spLocks noGrp="1"/>
          </p:cNvSpPr>
          <p:nvPr>
            <p:ph type="sldNum" sz="quarter" idx="10"/>
          </p:nvPr>
        </p:nvSpPr>
        <p:spPr/>
        <p:txBody>
          <a:bodyPr/>
          <a:lstStyle/>
          <a:p>
            <a:fld id="{9B8845B4-89F6-4143-B38C-54638F09AEB2}" type="slidenum">
              <a:rPr lang="en-US" smtClean="0"/>
              <a:t>10</a:t>
            </a:fld>
            <a:endParaRPr lang="en-US" dirty="0"/>
          </a:p>
        </p:txBody>
      </p:sp>
      <p:sp>
        <p:nvSpPr>
          <p:cNvPr id="46" name="Rectangle 45">
            <a:extLst>
              <a:ext uri="{FF2B5EF4-FFF2-40B4-BE49-F238E27FC236}">
                <a16:creationId xmlns:a16="http://schemas.microsoft.com/office/drawing/2014/main" id="{3B83D256-2BAF-4BBF-BD89-1A562374DA64}"/>
              </a:ext>
            </a:extLst>
          </p:cNvPr>
          <p:cNvSpPr/>
          <p:nvPr/>
        </p:nvSpPr>
        <p:spPr>
          <a:xfrm>
            <a:off x="468206" y="189454"/>
            <a:ext cx="3345734" cy="307777"/>
          </a:xfrm>
          <a:prstGeom prst="rect">
            <a:avLst/>
          </a:prstGeom>
        </p:spPr>
        <p:txBody>
          <a:bodyPr wrap="square">
            <a:spAutoFit/>
          </a:bodyPr>
          <a:lstStyle/>
          <a:p>
            <a:r>
              <a:rPr lang="en-US" sz="1400" dirty="0">
                <a:solidFill>
                  <a:srgbClr val="0000FF"/>
                </a:solidFill>
              </a:rPr>
              <a:t>Lists in PowerPoint 2016, cont.</a:t>
            </a:r>
          </a:p>
        </p:txBody>
      </p:sp>
    </p:spTree>
    <p:extLst>
      <p:ext uri="{BB962C8B-B14F-4D97-AF65-F5344CB8AC3E}">
        <p14:creationId xmlns:p14="http://schemas.microsoft.com/office/powerpoint/2010/main" val="183107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FA24-9508-4873-801B-25DC2D2F1164}"/>
              </a:ext>
            </a:extLst>
          </p:cNvPr>
          <p:cNvSpPr>
            <a:spLocks noGrp="1"/>
          </p:cNvSpPr>
          <p:nvPr>
            <p:ph type="ctrTitle" idx="4294967295"/>
          </p:nvPr>
        </p:nvSpPr>
        <p:spPr>
          <a:xfrm>
            <a:off x="1304473" y="855468"/>
            <a:ext cx="1992573" cy="428625"/>
          </a:xfrm>
          <a:prstGeom prst="rect">
            <a:avLst/>
          </a:prstGeom>
        </p:spPr>
        <p:txBody>
          <a:bodyPr>
            <a:noAutofit/>
          </a:bodyPr>
          <a:lstStyle/>
          <a:p>
            <a:pPr algn="l"/>
            <a:r>
              <a:rPr lang="en-US" sz="1200" dirty="0"/>
              <a:t>PowerPoint formatting</a:t>
            </a:r>
          </a:p>
        </p:txBody>
      </p:sp>
      <p:sp>
        <p:nvSpPr>
          <p:cNvPr id="8" name="Rectangle 7">
            <a:extLst>
              <a:ext uri="{FF2B5EF4-FFF2-40B4-BE49-F238E27FC236}">
                <a16:creationId xmlns:a16="http://schemas.microsoft.com/office/drawing/2014/main" id="{882B3546-E135-4C60-AB8F-AC368669EA5A}"/>
              </a:ext>
            </a:extLst>
          </p:cNvPr>
          <p:cNvSpPr/>
          <p:nvPr/>
        </p:nvSpPr>
        <p:spPr>
          <a:xfrm>
            <a:off x="1748420" y="1230018"/>
            <a:ext cx="6332362" cy="3477875"/>
          </a:xfrm>
          <a:prstGeom prst="rect">
            <a:avLst/>
          </a:prstGeom>
        </p:spPr>
        <p:txBody>
          <a:bodyPr wrap="square">
            <a:spAutoFit/>
          </a:bodyPr>
          <a:lstStyle/>
          <a:p>
            <a:pPr>
              <a:spcBef>
                <a:spcPts val="600"/>
              </a:spcBef>
              <a:spcAft>
                <a:spcPts val="600"/>
              </a:spcAft>
            </a:pPr>
            <a:r>
              <a:rPr lang="en-US" sz="1000" dirty="0">
                <a:hlinkClick r:id="rId2"/>
              </a:rPr>
              <a:t>https://www.gcflearnfree.org/powerpoint2016/slide-master-view/1/</a:t>
            </a:r>
            <a:r>
              <a:rPr lang="en-US" sz="1000" dirty="0"/>
              <a:t>   (Tutorial on Slide Master)</a:t>
            </a:r>
            <a:endParaRPr lang="en-US" sz="1000" dirty="0">
              <a:hlinkClick r:id="rId3"/>
            </a:endParaRPr>
          </a:p>
          <a:p>
            <a:pPr>
              <a:spcBef>
                <a:spcPts val="600"/>
              </a:spcBef>
              <a:spcAft>
                <a:spcPts val="600"/>
              </a:spcAft>
            </a:pPr>
            <a:r>
              <a:rPr lang="en-US" sz="1000" dirty="0">
                <a:hlinkClick r:id="rId3"/>
              </a:rPr>
              <a:t>https://www.slideteam.net/free-business-powerpoint-templates/</a:t>
            </a:r>
            <a:endParaRPr lang="en-US" sz="1000" dirty="0"/>
          </a:p>
          <a:p>
            <a:pPr>
              <a:spcBef>
                <a:spcPts val="600"/>
              </a:spcBef>
              <a:spcAft>
                <a:spcPts val="600"/>
              </a:spcAft>
            </a:pPr>
            <a:r>
              <a:rPr lang="en-US" sz="1000" dirty="0">
                <a:hlinkClick r:id="rId4"/>
              </a:rPr>
              <a:t>https://www.slideshare.net/explore</a:t>
            </a:r>
            <a:endParaRPr lang="en-US" sz="1000" dirty="0"/>
          </a:p>
          <a:p>
            <a:pPr>
              <a:spcBef>
                <a:spcPts val="600"/>
              </a:spcBef>
              <a:spcAft>
                <a:spcPts val="600"/>
              </a:spcAft>
            </a:pPr>
            <a:r>
              <a:rPr lang="en-US" sz="1000" dirty="0">
                <a:hlinkClick r:id="rId5"/>
              </a:rPr>
              <a:t>https://www.indezine.com/products/powerpoint/learn/interface/2016/set-standard-ratio-default.html</a:t>
            </a:r>
            <a:endParaRPr lang="en-US" sz="1000" dirty="0"/>
          </a:p>
          <a:p>
            <a:pPr>
              <a:spcBef>
                <a:spcPts val="600"/>
              </a:spcBef>
              <a:spcAft>
                <a:spcPts val="600"/>
              </a:spcAft>
            </a:pPr>
            <a:r>
              <a:rPr lang="en-US" sz="1000" dirty="0">
                <a:hlinkClick r:id="rId6"/>
              </a:rPr>
              <a:t>http://myfreeppt.com/free-powerpoint-templates/education/</a:t>
            </a:r>
            <a:endParaRPr lang="en-US" sz="1000" dirty="0"/>
          </a:p>
          <a:p>
            <a:pPr>
              <a:spcBef>
                <a:spcPts val="600"/>
              </a:spcBef>
              <a:spcAft>
                <a:spcPts val="600"/>
              </a:spcAft>
            </a:pPr>
            <a:r>
              <a:rPr lang="en-US" sz="1000" dirty="0">
                <a:hlinkClick r:id="rId7"/>
              </a:rPr>
              <a:t>https://www.youtube.com/watch?v=h6ARCTypPTg</a:t>
            </a:r>
            <a:endParaRPr lang="en-US" sz="1000" dirty="0"/>
          </a:p>
          <a:p>
            <a:pPr>
              <a:spcBef>
                <a:spcPts val="600"/>
              </a:spcBef>
              <a:spcAft>
                <a:spcPts val="600"/>
              </a:spcAft>
            </a:pPr>
            <a:r>
              <a:rPr lang="en-US" sz="1000" dirty="0">
                <a:hlinkClick r:id="rId8"/>
              </a:rPr>
              <a:t>https://stackoverflow.com/questions/tagged/powerpoint</a:t>
            </a:r>
            <a:endParaRPr lang="en-US" sz="1000" dirty="0"/>
          </a:p>
          <a:p>
            <a:pPr>
              <a:spcBef>
                <a:spcPts val="600"/>
              </a:spcBef>
              <a:spcAft>
                <a:spcPts val="600"/>
              </a:spcAft>
            </a:pPr>
            <a:r>
              <a:rPr lang="en-US" sz="1000" dirty="0">
                <a:hlinkClick r:id="rId9"/>
              </a:rPr>
              <a:t>https://stackexchange.com/</a:t>
            </a:r>
            <a:endParaRPr lang="en-US" sz="1000" dirty="0"/>
          </a:p>
          <a:p>
            <a:pPr>
              <a:spcBef>
                <a:spcPts val="600"/>
              </a:spcBef>
              <a:spcAft>
                <a:spcPts val="600"/>
              </a:spcAft>
            </a:pPr>
            <a:r>
              <a:rPr lang="en-US" sz="1000" dirty="0">
                <a:solidFill>
                  <a:prstClr val="black"/>
                </a:solidFill>
                <a:hlinkClick r:id="rId10"/>
              </a:rPr>
              <a:t>https://support.office.com/en-us/article/video-change-list-formatting-on-the-slide-master-d5841b2a-2dd0-46f3-b288-41d2ebe3d077</a:t>
            </a:r>
            <a:endParaRPr lang="en-US" sz="1000" dirty="0">
              <a:solidFill>
                <a:prstClr val="black"/>
              </a:solidFill>
            </a:endParaRPr>
          </a:p>
          <a:p>
            <a:pPr>
              <a:spcBef>
                <a:spcPts val="600"/>
              </a:spcBef>
              <a:spcAft>
                <a:spcPts val="600"/>
              </a:spcAft>
            </a:pPr>
            <a:r>
              <a:rPr lang="en-US" sz="1000" dirty="0">
                <a:solidFill>
                  <a:prstClr val="black"/>
                </a:solidFill>
                <a:hlinkClick r:id="rId11"/>
              </a:rPr>
              <a:t>https://guides.lib.umich.edu/c.php?g=283149&amp;p=1886372</a:t>
            </a:r>
            <a:endParaRPr lang="en-US" sz="1000" dirty="0">
              <a:solidFill>
                <a:prstClr val="black"/>
              </a:solidFill>
            </a:endParaRPr>
          </a:p>
          <a:p>
            <a:pPr>
              <a:spcBef>
                <a:spcPts val="600"/>
              </a:spcBef>
              <a:spcAft>
                <a:spcPts val="600"/>
              </a:spcAft>
            </a:pPr>
            <a:r>
              <a:rPr lang="en-US" sz="1000" dirty="0"/>
              <a:t>If none of the links help, Google: best way to use Master slide in PowerPoint version</a:t>
            </a:r>
            <a:r>
              <a:rPr lang="en-US" sz="1000" b="1" dirty="0"/>
              <a:t>XXX</a:t>
            </a:r>
            <a:endParaRPr lang="en-US" sz="1000" dirty="0"/>
          </a:p>
        </p:txBody>
      </p:sp>
      <p:grpSp>
        <p:nvGrpSpPr>
          <p:cNvPr id="3" name="Group 2">
            <a:extLst>
              <a:ext uri="{FF2B5EF4-FFF2-40B4-BE49-F238E27FC236}">
                <a16:creationId xmlns:a16="http://schemas.microsoft.com/office/drawing/2014/main" id="{8383D1B3-C205-476D-85C0-8DB42967FA68}"/>
              </a:ext>
            </a:extLst>
          </p:cNvPr>
          <p:cNvGrpSpPr/>
          <p:nvPr/>
        </p:nvGrpSpPr>
        <p:grpSpPr>
          <a:xfrm>
            <a:off x="1193309" y="4691754"/>
            <a:ext cx="7887375" cy="1615958"/>
            <a:chOff x="1193309" y="4186787"/>
            <a:chExt cx="7887375" cy="1615958"/>
          </a:xfrm>
        </p:grpSpPr>
        <p:sp>
          <p:nvSpPr>
            <p:cNvPr id="7" name="Rectangle 6">
              <a:extLst>
                <a:ext uri="{FF2B5EF4-FFF2-40B4-BE49-F238E27FC236}">
                  <a16:creationId xmlns:a16="http://schemas.microsoft.com/office/drawing/2014/main" id="{4AB50E81-5718-4414-8ACC-CB8BE149AD7F}"/>
                </a:ext>
              </a:extLst>
            </p:cNvPr>
            <p:cNvSpPr/>
            <p:nvPr/>
          </p:nvSpPr>
          <p:spPr>
            <a:xfrm>
              <a:off x="1764778" y="4633194"/>
              <a:ext cx="7315906" cy="1169551"/>
            </a:xfrm>
            <a:prstGeom prst="rect">
              <a:avLst/>
            </a:prstGeom>
          </p:spPr>
          <p:txBody>
            <a:bodyPr wrap="square">
              <a:spAutoFit/>
            </a:bodyPr>
            <a:lstStyle/>
            <a:p>
              <a:r>
                <a:rPr lang="en-US" sz="1000" dirty="0">
                  <a:hlinkClick r:id="rId12"/>
                </a:rPr>
                <a:t>https://www.slideshare.net/NearcPresentations/</a:t>
              </a:r>
              <a:r>
                <a:rPr lang="en-US" sz="1000" dirty="0">
                  <a:hlinkClick r:id="" action="ppaction://noaction"/>
                </a:rPr>
                <a:t>nearc-slides-cbtimjcad</a:t>
              </a:r>
            </a:p>
            <a:p>
              <a:endParaRPr lang="en-US" sz="1000" dirty="0">
                <a:hlinkClick r:id="" action="ppaction://noaction"/>
              </a:endParaRPr>
            </a:p>
            <a:p>
              <a:r>
                <a:rPr lang="en-US" sz="1000" dirty="0">
                  <a:hlinkClick r:id="rId12"/>
                </a:rPr>
                <a:t>https://education.usgs.gov/undergraduate.html#geography</a:t>
              </a:r>
              <a:endParaRPr lang="en-US" sz="1000" dirty="0"/>
            </a:p>
            <a:p>
              <a:endParaRPr lang="en-US" sz="1000" dirty="0"/>
            </a:p>
            <a:p>
              <a:r>
                <a:rPr lang="en-US" sz="1000" dirty="0">
                  <a:hlinkClick r:id="rId13"/>
                </a:rPr>
                <a:t>https://www.slideshare.net/aGISGuy/what-is-gis-1655272</a:t>
              </a:r>
              <a:endParaRPr lang="en-US" sz="1000" dirty="0"/>
            </a:p>
            <a:p>
              <a:endParaRPr lang="en-US" sz="1000" dirty="0"/>
            </a:p>
            <a:p>
              <a:r>
                <a:rPr lang="en-US" sz="1000" dirty="0">
                  <a:hlinkClick r:id="rId14"/>
                </a:rPr>
                <a:t>https://www.esri.com/en-us/industries/education/schools/instructional-resources</a:t>
              </a:r>
              <a:endParaRPr lang="en-US" sz="1000" dirty="0"/>
            </a:p>
          </p:txBody>
        </p:sp>
        <p:sp>
          <p:nvSpPr>
            <p:cNvPr id="9" name="Title 1">
              <a:extLst>
                <a:ext uri="{FF2B5EF4-FFF2-40B4-BE49-F238E27FC236}">
                  <a16:creationId xmlns:a16="http://schemas.microsoft.com/office/drawing/2014/main" id="{C84F17E0-00B5-4755-B01F-E94C63D7311A}"/>
                </a:ext>
              </a:extLst>
            </p:cNvPr>
            <p:cNvSpPr txBox="1">
              <a:spLocks/>
            </p:cNvSpPr>
            <p:nvPr/>
          </p:nvSpPr>
          <p:spPr>
            <a:xfrm>
              <a:off x="1193309" y="4186787"/>
              <a:ext cx="3678381" cy="429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t>GIS in education</a:t>
              </a:r>
            </a:p>
          </p:txBody>
        </p:sp>
      </p:grpSp>
      <p:sp>
        <p:nvSpPr>
          <p:cNvPr id="10" name="Title 1">
            <a:extLst>
              <a:ext uri="{FF2B5EF4-FFF2-40B4-BE49-F238E27FC236}">
                <a16:creationId xmlns:a16="http://schemas.microsoft.com/office/drawing/2014/main" id="{08B4C00E-7E89-4A2A-A9DA-90854F75D6A4}"/>
              </a:ext>
            </a:extLst>
          </p:cNvPr>
          <p:cNvSpPr txBox="1">
            <a:spLocks/>
          </p:cNvSpPr>
          <p:nvPr/>
        </p:nvSpPr>
        <p:spPr>
          <a:xfrm>
            <a:off x="2872216" y="288959"/>
            <a:ext cx="3173581" cy="429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t>Potentially useful links (as of July, 2018)</a:t>
            </a:r>
          </a:p>
          <a:p>
            <a:r>
              <a:rPr lang="en-US" sz="1400" dirty="0"/>
              <a:t>(No endorsement intended)</a:t>
            </a:r>
          </a:p>
        </p:txBody>
      </p:sp>
      <p:sp>
        <p:nvSpPr>
          <p:cNvPr id="4" name="TextBox 3">
            <a:extLst>
              <a:ext uri="{FF2B5EF4-FFF2-40B4-BE49-F238E27FC236}">
                <a16:creationId xmlns:a16="http://schemas.microsoft.com/office/drawing/2014/main" id="{F7E2FAF5-BB1C-4EE3-BE95-9C0FD9A5EE21}"/>
              </a:ext>
            </a:extLst>
          </p:cNvPr>
          <p:cNvSpPr txBox="1"/>
          <p:nvPr/>
        </p:nvSpPr>
        <p:spPr>
          <a:xfrm>
            <a:off x="621840" y="3087520"/>
            <a:ext cx="1142938" cy="553998"/>
          </a:xfrm>
          <a:prstGeom prst="rect">
            <a:avLst/>
          </a:prstGeom>
          <a:noFill/>
        </p:spPr>
        <p:txBody>
          <a:bodyPr wrap="square" rtlCol="0">
            <a:spAutoFit/>
          </a:bodyPr>
          <a:lstStyle/>
          <a:p>
            <a:r>
              <a:rPr lang="en-US" sz="1000" dirty="0"/>
              <a:t>Help on a huge range of topics, not just ppt.</a:t>
            </a:r>
          </a:p>
        </p:txBody>
      </p:sp>
      <p:sp>
        <p:nvSpPr>
          <p:cNvPr id="6" name="Left Brace 5">
            <a:extLst>
              <a:ext uri="{FF2B5EF4-FFF2-40B4-BE49-F238E27FC236}">
                <a16:creationId xmlns:a16="http://schemas.microsoft.com/office/drawing/2014/main" id="{4510DAB9-4D85-44B2-9A13-F05B17B2D61D}"/>
              </a:ext>
            </a:extLst>
          </p:cNvPr>
          <p:cNvSpPr/>
          <p:nvPr/>
        </p:nvSpPr>
        <p:spPr>
          <a:xfrm>
            <a:off x="1568574" y="3110802"/>
            <a:ext cx="295523" cy="5575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Slide Number Placeholder 8">
            <a:extLst>
              <a:ext uri="{FF2B5EF4-FFF2-40B4-BE49-F238E27FC236}">
                <a16:creationId xmlns:a16="http://schemas.microsoft.com/office/drawing/2014/main" id="{D454A605-2BFC-4F75-9182-BB297465D391}"/>
              </a:ext>
            </a:extLst>
          </p:cNvPr>
          <p:cNvSpPr>
            <a:spLocks noGrp="1"/>
          </p:cNvSpPr>
          <p:nvPr>
            <p:ph type="sldNum" sz="quarter" idx="10"/>
          </p:nvPr>
        </p:nvSpPr>
        <p:spPr>
          <a:xfrm>
            <a:off x="137832" y="6356352"/>
            <a:ext cx="480733" cy="259602"/>
          </a:xfrm>
        </p:spPr>
        <p:txBody>
          <a:bodyPr/>
          <a:lstStyle/>
          <a:p>
            <a:fld id="{9B8845B4-89F6-4143-B38C-54638F09AEB2}" type="slidenum">
              <a:rPr lang="en-US" smtClean="0"/>
              <a:t>11</a:t>
            </a:fld>
            <a:endParaRPr lang="en-US" dirty="0"/>
          </a:p>
        </p:txBody>
      </p:sp>
    </p:spTree>
    <p:extLst>
      <p:ext uri="{BB962C8B-B14F-4D97-AF65-F5344CB8AC3E}">
        <p14:creationId xmlns:p14="http://schemas.microsoft.com/office/powerpoint/2010/main" val="388581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D64983-5CEA-49B0-903F-E33955363BA2}"/>
              </a:ext>
            </a:extLst>
          </p:cNvPr>
          <p:cNvSpPr>
            <a:spLocks noGrp="1"/>
          </p:cNvSpPr>
          <p:nvPr>
            <p:ph type="sldNum" sz="quarter" idx="10"/>
          </p:nvPr>
        </p:nvSpPr>
        <p:spPr>
          <a:xfrm>
            <a:off x="137832" y="6370000"/>
            <a:ext cx="480733" cy="259602"/>
          </a:xfrm>
        </p:spPr>
        <p:txBody>
          <a:bodyPr/>
          <a:lstStyle/>
          <a:p>
            <a:pPr lvl="0"/>
            <a:fld id="{71AFDEB2-9144-42A2-B22F-1DC42F3726AA}" type="slidenum">
              <a:rPr lang="en-US" sz="1000" noProof="0" smtClean="0"/>
              <a:pPr lvl="0"/>
              <a:t>2</a:t>
            </a:fld>
            <a:endParaRPr lang="en-US" sz="1000" noProof="0" dirty="0"/>
          </a:p>
        </p:txBody>
      </p:sp>
      <p:sp>
        <p:nvSpPr>
          <p:cNvPr id="2" name="Title 1">
            <a:extLst>
              <a:ext uri="{FF2B5EF4-FFF2-40B4-BE49-F238E27FC236}">
                <a16:creationId xmlns:a16="http://schemas.microsoft.com/office/drawing/2014/main" id="{8497660F-E769-48AE-9F40-5810F090FE49}"/>
              </a:ext>
            </a:extLst>
          </p:cNvPr>
          <p:cNvSpPr>
            <a:spLocks noGrp="1"/>
          </p:cNvSpPr>
          <p:nvPr>
            <p:ph type="title" idx="4294967295"/>
          </p:nvPr>
        </p:nvSpPr>
        <p:spPr>
          <a:xfrm>
            <a:off x="977345" y="183923"/>
            <a:ext cx="7189309" cy="1325563"/>
          </a:xfrm>
        </p:spPr>
        <p:txBody>
          <a:bodyPr>
            <a:normAutofit/>
          </a:bodyPr>
          <a:lstStyle/>
          <a:p>
            <a:pPr algn="ctr"/>
            <a:r>
              <a:rPr lang="en-US" sz="2200" b="1" dirty="0"/>
              <a:t>Take the time “make friends” with Slide Master functionality</a:t>
            </a:r>
            <a:br>
              <a:rPr lang="en-US" sz="2200" b="1" dirty="0"/>
            </a:br>
            <a:r>
              <a:rPr lang="en-US" sz="1000" b="1" dirty="0"/>
              <a:t> </a:t>
            </a:r>
            <a:br>
              <a:rPr lang="en-US" sz="1000" b="1" dirty="0"/>
            </a:br>
            <a:r>
              <a:rPr lang="en-US" sz="1800" dirty="0"/>
              <a:t>(warning: at first it can be frustrating!)</a:t>
            </a:r>
          </a:p>
        </p:txBody>
      </p:sp>
      <p:sp>
        <p:nvSpPr>
          <p:cNvPr id="9" name="Content Placeholder 8">
            <a:extLst>
              <a:ext uri="{FF2B5EF4-FFF2-40B4-BE49-F238E27FC236}">
                <a16:creationId xmlns:a16="http://schemas.microsoft.com/office/drawing/2014/main" id="{5B3B8B61-3A97-4D61-8AAD-2035B94CAA6F}"/>
              </a:ext>
            </a:extLst>
          </p:cNvPr>
          <p:cNvSpPr>
            <a:spLocks noGrp="1"/>
          </p:cNvSpPr>
          <p:nvPr>
            <p:ph idx="4294967295"/>
          </p:nvPr>
        </p:nvSpPr>
        <p:spPr>
          <a:xfrm>
            <a:off x="480733" y="1345710"/>
            <a:ext cx="7886700" cy="1606693"/>
          </a:xfrm>
        </p:spPr>
        <p:txBody>
          <a:bodyPr>
            <a:normAutofit lnSpcReduction="10000"/>
          </a:bodyPr>
          <a:lstStyle/>
          <a:p>
            <a:pPr marL="380990" indent="-380990" defTabSz="609585">
              <a:spcBef>
                <a:spcPts val="300"/>
              </a:spcBef>
              <a:spcAft>
                <a:spcPts val="300"/>
              </a:spcAft>
              <a:defRPr/>
            </a:pPr>
            <a:r>
              <a:rPr lang="en-US" b="1" dirty="0">
                <a:solidFill>
                  <a:srgbClr val="FF0000"/>
                </a:solidFill>
              </a:rPr>
              <a:t>Create Master Slide layouts before adding any content </a:t>
            </a:r>
            <a:r>
              <a:rPr lang="en-US" dirty="0"/>
              <a:t>if at all possible</a:t>
            </a:r>
            <a:r>
              <a:rPr lang="en-US" b="1" dirty="0"/>
              <a:t>.  It will make your life easier.</a:t>
            </a:r>
          </a:p>
          <a:p>
            <a:pPr marL="380990" indent="-380990" defTabSz="609585">
              <a:spcBef>
                <a:spcPts val="300"/>
              </a:spcBef>
              <a:spcAft>
                <a:spcPts val="300"/>
              </a:spcAft>
              <a:defRPr/>
            </a:pPr>
            <a:r>
              <a:rPr lang="en-US" dirty="0">
                <a:solidFill>
                  <a:prstClr val="black"/>
                </a:solidFill>
              </a:rPr>
              <a:t>See the following slides tips and for common pitfalls using Slide Master</a:t>
            </a:r>
          </a:p>
          <a:p>
            <a:pPr marL="380990" indent="-380990" defTabSz="609585">
              <a:spcBef>
                <a:spcPts val="300"/>
              </a:spcBef>
              <a:spcAft>
                <a:spcPts val="300"/>
              </a:spcAft>
              <a:defRPr/>
            </a:pPr>
            <a:r>
              <a:rPr lang="en-US" dirty="0">
                <a:solidFill>
                  <a:prstClr val="black"/>
                </a:solidFill>
              </a:rPr>
              <a:t>This is a useful beginning tutorial for Slide Master: (more links on last slide) </a:t>
            </a:r>
            <a:r>
              <a:rPr lang="en-US" dirty="0">
                <a:solidFill>
                  <a:prstClr val="black"/>
                </a:solidFill>
                <a:hlinkClick r:id="rId2"/>
              </a:rPr>
              <a:t>https://www.gcflearnfree.org/powerpoint2016/slide-master-view/1/</a:t>
            </a:r>
            <a:endParaRPr lang="en-US" dirty="0">
              <a:solidFill>
                <a:prstClr val="black"/>
              </a:solidFill>
            </a:endParaRPr>
          </a:p>
          <a:p>
            <a:pPr marL="380990" indent="-380990" defTabSz="609585">
              <a:spcBef>
                <a:spcPts val="300"/>
              </a:spcBef>
              <a:spcAft>
                <a:spcPts val="300"/>
              </a:spcAft>
              <a:defRPr/>
            </a:pPr>
            <a:r>
              <a:rPr lang="en-US" dirty="0"/>
              <a:t>Set slide </a:t>
            </a:r>
            <a:r>
              <a:rPr lang="en-US" i="1" dirty="0"/>
              <a:t>size default </a:t>
            </a:r>
            <a:r>
              <a:rPr lang="en-US" dirty="0"/>
              <a:t>first (slide 3)</a:t>
            </a:r>
          </a:p>
          <a:p>
            <a:pPr marL="380990" indent="-380990" defTabSz="609585">
              <a:spcBef>
                <a:spcPts val="300"/>
              </a:spcBef>
              <a:spcAft>
                <a:spcPts val="300"/>
              </a:spcAft>
              <a:defRPr/>
            </a:pPr>
            <a:r>
              <a:rPr lang="en-US" dirty="0"/>
              <a:t>Applying different layouts on </a:t>
            </a:r>
            <a:r>
              <a:rPr lang="en-US" i="1" dirty="0"/>
              <a:t>existing</a:t>
            </a:r>
            <a:r>
              <a:rPr lang="en-US" dirty="0"/>
              <a:t> slide content can be tricky; tutorials and other online help is often needed.  (E.g. short you-tube: https://www.youtube.com/watch?v=h6ARCTypPTg)</a:t>
            </a:r>
          </a:p>
        </p:txBody>
      </p:sp>
      <p:sp>
        <p:nvSpPr>
          <p:cNvPr id="7" name="Rectangle 6">
            <a:extLst>
              <a:ext uri="{FF2B5EF4-FFF2-40B4-BE49-F238E27FC236}">
                <a16:creationId xmlns:a16="http://schemas.microsoft.com/office/drawing/2014/main" id="{3EDDD990-D886-419D-86B4-C57E680B9148}"/>
              </a:ext>
            </a:extLst>
          </p:cNvPr>
          <p:cNvSpPr/>
          <p:nvPr/>
        </p:nvSpPr>
        <p:spPr>
          <a:xfrm>
            <a:off x="1210100" y="2972853"/>
            <a:ext cx="6602250" cy="1015663"/>
          </a:xfrm>
          <a:prstGeom prst="rect">
            <a:avLst/>
          </a:prstGeom>
          <a:ln>
            <a:solidFill>
              <a:schemeClr val="tx1">
                <a:lumMod val="95000"/>
                <a:lumOff val="5000"/>
              </a:schemeClr>
            </a:solidFill>
          </a:ln>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Calibri" panose="020F0502020204030204"/>
              </a:rPr>
              <a:t>For existing slides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were manually formatted, the manual formatting overrides “Slide Master formatting”.  To reset slide formatting to match a Slide Master layout: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Normal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View, (not slide master) select slide thumbnail(s) from Slides Pane (left side)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Right-click for shortcut menu and pick Reset Slide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 on Home tab/slides group,  click Reset Slide</a:t>
            </a:r>
          </a:p>
        </p:txBody>
      </p:sp>
      <p:sp>
        <p:nvSpPr>
          <p:cNvPr id="10" name="Content Placeholder 8">
            <a:extLst>
              <a:ext uri="{FF2B5EF4-FFF2-40B4-BE49-F238E27FC236}">
                <a16:creationId xmlns:a16="http://schemas.microsoft.com/office/drawing/2014/main" id="{6938CBC1-D270-4B0D-AA85-EE0E25477EE5}"/>
              </a:ext>
            </a:extLst>
          </p:cNvPr>
          <p:cNvSpPr txBox="1">
            <a:spLocks/>
          </p:cNvSpPr>
          <p:nvPr/>
        </p:nvSpPr>
        <p:spPr>
          <a:xfrm>
            <a:off x="480733" y="4078251"/>
            <a:ext cx="7886700" cy="21416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0990" indent="-380990" defTabSz="609585">
              <a:lnSpc>
                <a:spcPct val="100000"/>
              </a:lnSpc>
              <a:spcBef>
                <a:spcPts val="300"/>
              </a:spcBef>
              <a:spcAft>
                <a:spcPts val="300"/>
              </a:spcAft>
              <a:defRPr/>
            </a:pPr>
            <a:r>
              <a:rPr lang="en-US" dirty="0"/>
              <a:t>When possible, minimize manual* formatting, although some is always needed.  Realize that updating a slide to a slide master layout, will “undo” existing manual formatting.</a:t>
            </a:r>
          </a:p>
          <a:p>
            <a:pPr marL="380990" indent="-380990" defTabSz="609585">
              <a:lnSpc>
                <a:spcPct val="100000"/>
              </a:lnSpc>
              <a:spcBef>
                <a:spcPts val="300"/>
              </a:spcBef>
              <a:spcAft>
                <a:spcPts val="300"/>
              </a:spcAft>
              <a:defRPr/>
            </a:pPr>
            <a:r>
              <a:rPr lang="en-US" dirty="0"/>
              <a:t>Especially for an image or text repeated on many slides (e.g. a logo), place on master slide, or use place holders in master slide, (slide master tab/ insert placeholder).</a:t>
            </a:r>
          </a:p>
          <a:p>
            <a:pPr marL="380990" indent="-380990" defTabSz="609585">
              <a:lnSpc>
                <a:spcPct val="100000"/>
              </a:lnSpc>
              <a:spcBef>
                <a:spcPts val="300"/>
              </a:spcBef>
              <a:spcAft>
                <a:spcPts val="300"/>
              </a:spcAft>
              <a:defRPr/>
            </a:pPr>
            <a:r>
              <a:rPr lang="en-US" i="1" dirty="0"/>
              <a:t>Caveat</a:t>
            </a:r>
            <a:r>
              <a:rPr lang="en-US" dirty="0"/>
              <a:t>: for a presentation with only a few slides that are not identical, it may be quicker to do everything manually.  Or alternatively, use only some formatting from slide master, e.g. slide number, footer, and logo, and do the rest of the formatting and details by hand.  (See example, slide 3)</a:t>
            </a:r>
          </a:p>
          <a:p>
            <a:pPr marL="380990" indent="-380990" defTabSz="609585">
              <a:spcBef>
                <a:spcPts val="300"/>
              </a:spcBef>
              <a:spcAft>
                <a:spcPts val="300"/>
              </a:spcAft>
            </a:pPr>
            <a:r>
              <a:rPr lang="en-US" dirty="0"/>
              <a:t>PPT = PowerPoint 365 in these slides (beware, there are slight differences between versions</a:t>
            </a:r>
          </a:p>
        </p:txBody>
      </p:sp>
    </p:spTree>
    <p:extLst>
      <p:ext uri="{BB962C8B-B14F-4D97-AF65-F5344CB8AC3E}">
        <p14:creationId xmlns:p14="http://schemas.microsoft.com/office/powerpoint/2010/main" val="43814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491828-1D0B-45AC-8C16-1B27109F9164}"/>
              </a:ext>
            </a:extLst>
          </p:cNvPr>
          <p:cNvPicPr>
            <a:picLocks noChangeAspect="1"/>
          </p:cNvPicPr>
          <p:nvPr/>
        </p:nvPicPr>
        <p:blipFill>
          <a:blip r:embed="rId2"/>
          <a:stretch>
            <a:fillRect/>
          </a:stretch>
        </p:blipFill>
        <p:spPr>
          <a:xfrm>
            <a:off x="3480882" y="2443292"/>
            <a:ext cx="1473161" cy="1458558"/>
          </a:xfrm>
          <a:prstGeom prst="rect">
            <a:avLst/>
          </a:prstGeom>
          <a:ln>
            <a:solidFill>
              <a:schemeClr val="accent1"/>
            </a:solidFill>
          </a:ln>
        </p:spPr>
      </p:pic>
      <p:sp>
        <p:nvSpPr>
          <p:cNvPr id="8" name="Rectangle 7">
            <a:extLst>
              <a:ext uri="{FF2B5EF4-FFF2-40B4-BE49-F238E27FC236}">
                <a16:creationId xmlns:a16="http://schemas.microsoft.com/office/drawing/2014/main" id="{A1FBE1E3-2F6A-4DCD-8719-2B21FB87CCC7}"/>
              </a:ext>
            </a:extLst>
          </p:cNvPr>
          <p:cNvSpPr/>
          <p:nvPr/>
        </p:nvSpPr>
        <p:spPr>
          <a:xfrm>
            <a:off x="315269" y="186135"/>
            <a:ext cx="4823463" cy="338554"/>
          </a:xfrm>
          <a:prstGeom prst="rect">
            <a:avLst/>
          </a:prstGeom>
        </p:spPr>
        <p:txBody>
          <a:bodyPr wrap="square">
            <a:spAutoFit/>
          </a:bodyPr>
          <a:lstStyle/>
          <a:p>
            <a:r>
              <a:rPr lang="en-US" sz="1600" dirty="0">
                <a:solidFill>
                  <a:srgbClr val="0000FF"/>
                </a:solidFill>
              </a:rPr>
              <a:t>Set ‘Standard size’ as default screen size in PowerPoint</a:t>
            </a:r>
            <a:endParaRPr lang="en-US" sz="1600" dirty="0"/>
          </a:p>
        </p:txBody>
      </p:sp>
      <p:sp>
        <p:nvSpPr>
          <p:cNvPr id="27" name="Slide Number Placeholder 8">
            <a:extLst>
              <a:ext uri="{FF2B5EF4-FFF2-40B4-BE49-F238E27FC236}">
                <a16:creationId xmlns:a16="http://schemas.microsoft.com/office/drawing/2014/main" id="{44EE070C-2E18-48F5-9B4C-BA29313486AD}"/>
              </a:ext>
            </a:extLst>
          </p:cNvPr>
          <p:cNvSpPr>
            <a:spLocks noGrp="1"/>
          </p:cNvSpPr>
          <p:nvPr>
            <p:ph type="sldNum" sz="quarter" idx="10"/>
          </p:nvPr>
        </p:nvSpPr>
        <p:spPr>
          <a:xfrm>
            <a:off x="137832" y="6356352"/>
            <a:ext cx="480733" cy="259602"/>
          </a:xfrm>
        </p:spPr>
        <p:txBody>
          <a:bodyPr/>
          <a:lstStyle/>
          <a:p>
            <a:fld id="{9B8845B4-89F6-4143-B38C-54638F09AEB2}" type="slidenum">
              <a:rPr lang="en-US" smtClean="0"/>
              <a:t>3</a:t>
            </a:fld>
            <a:endParaRPr lang="en-US" dirty="0"/>
          </a:p>
        </p:txBody>
      </p:sp>
      <p:sp>
        <p:nvSpPr>
          <p:cNvPr id="39" name="Rectangle 38">
            <a:extLst>
              <a:ext uri="{FF2B5EF4-FFF2-40B4-BE49-F238E27FC236}">
                <a16:creationId xmlns:a16="http://schemas.microsoft.com/office/drawing/2014/main" id="{7EFA1AAA-E03B-46A3-971B-8CDE2F107692}"/>
              </a:ext>
            </a:extLst>
          </p:cNvPr>
          <p:cNvSpPr/>
          <p:nvPr/>
        </p:nvSpPr>
        <p:spPr>
          <a:xfrm>
            <a:off x="4844708" y="4784822"/>
            <a:ext cx="2436593" cy="461665"/>
          </a:xfrm>
          <a:prstGeom prst="rect">
            <a:avLst/>
          </a:prstGeom>
        </p:spPr>
        <p:txBody>
          <a:bodyPr wrap="square">
            <a:spAutoFit/>
          </a:bodyPr>
          <a:lstStyle/>
          <a:p>
            <a:r>
              <a:rPr lang="en-US" sz="1200" dirty="0"/>
              <a:t>4. To </a:t>
            </a:r>
            <a:r>
              <a:rPr lang="en-US" sz="1200" i="1" dirty="0"/>
              <a:t>minimize</a:t>
            </a:r>
            <a:r>
              <a:rPr lang="en-US" sz="1200" dirty="0"/>
              <a:t> re-editing in pop up window, select "Ensure Fit“</a:t>
            </a:r>
          </a:p>
        </p:txBody>
      </p:sp>
      <p:grpSp>
        <p:nvGrpSpPr>
          <p:cNvPr id="10" name="Group 9">
            <a:extLst>
              <a:ext uri="{FF2B5EF4-FFF2-40B4-BE49-F238E27FC236}">
                <a16:creationId xmlns:a16="http://schemas.microsoft.com/office/drawing/2014/main" id="{DC00F11D-A566-4BCA-9A4F-51851847B9FF}"/>
              </a:ext>
            </a:extLst>
          </p:cNvPr>
          <p:cNvGrpSpPr/>
          <p:nvPr/>
        </p:nvGrpSpPr>
        <p:grpSpPr>
          <a:xfrm>
            <a:off x="285280" y="2772386"/>
            <a:ext cx="2838599" cy="1037749"/>
            <a:chOff x="3746379" y="2603558"/>
            <a:chExt cx="2838599" cy="1037749"/>
          </a:xfrm>
        </p:grpSpPr>
        <p:sp>
          <p:nvSpPr>
            <p:cNvPr id="29" name="Rectangle 28">
              <a:extLst>
                <a:ext uri="{FF2B5EF4-FFF2-40B4-BE49-F238E27FC236}">
                  <a16:creationId xmlns:a16="http://schemas.microsoft.com/office/drawing/2014/main" id="{3459FC06-600C-4CB3-BE7C-C8FE4C855F5A}"/>
                </a:ext>
              </a:extLst>
            </p:cNvPr>
            <p:cNvSpPr/>
            <p:nvPr/>
          </p:nvSpPr>
          <p:spPr>
            <a:xfrm>
              <a:off x="3746380" y="2603558"/>
              <a:ext cx="2724006" cy="461665"/>
            </a:xfrm>
            <a:prstGeom prst="rect">
              <a:avLst/>
            </a:prstGeom>
          </p:spPr>
          <p:txBody>
            <a:bodyPr wrap="square">
              <a:spAutoFit/>
            </a:bodyPr>
            <a:lstStyle/>
            <a:p>
              <a:r>
                <a:rPr lang="en-US" sz="1200" dirty="0"/>
                <a:t>1. To change from widescreen to standard size , click on "Design" tab</a:t>
              </a:r>
            </a:p>
          </p:txBody>
        </p:sp>
        <p:sp>
          <p:nvSpPr>
            <p:cNvPr id="38" name="Rectangle 37">
              <a:extLst>
                <a:ext uri="{FF2B5EF4-FFF2-40B4-BE49-F238E27FC236}">
                  <a16:creationId xmlns:a16="http://schemas.microsoft.com/office/drawing/2014/main" id="{1A625A27-1D12-480A-918B-89484AC65B2C}"/>
                </a:ext>
              </a:extLst>
            </p:cNvPr>
            <p:cNvSpPr/>
            <p:nvPr/>
          </p:nvSpPr>
          <p:spPr>
            <a:xfrm>
              <a:off x="3746379" y="3168713"/>
              <a:ext cx="2838599" cy="472594"/>
            </a:xfrm>
            <a:prstGeom prst="rect">
              <a:avLst/>
            </a:prstGeom>
          </p:spPr>
          <p:txBody>
            <a:bodyPr wrap="square">
              <a:spAutoFit/>
            </a:bodyPr>
            <a:lstStyle/>
            <a:p>
              <a:r>
                <a:rPr lang="en-US" sz="1200" dirty="0"/>
                <a:t>2. Click drop down arrow by "Slide size"</a:t>
              </a:r>
            </a:p>
          </p:txBody>
        </p:sp>
      </p:grpSp>
      <p:grpSp>
        <p:nvGrpSpPr>
          <p:cNvPr id="42" name="Group 41">
            <a:extLst>
              <a:ext uri="{FF2B5EF4-FFF2-40B4-BE49-F238E27FC236}">
                <a16:creationId xmlns:a16="http://schemas.microsoft.com/office/drawing/2014/main" id="{82EC14BF-8E97-4243-95F9-7BEF4AC5570C}"/>
              </a:ext>
            </a:extLst>
          </p:cNvPr>
          <p:cNvGrpSpPr/>
          <p:nvPr/>
        </p:nvGrpSpPr>
        <p:grpSpPr>
          <a:xfrm>
            <a:off x="1493115" y="4312600"/>
            <a:ext cx="3032344" cy="2043752"/>
            <a:chOff x="4572000" y="4405547"/>
            <a:chExt cx="3186297" cy="2161636"/>
          </a:xfrm>
        </p:grpSpPr>
        <p:pic>
          <p:nvPicPr>
            <p:cNvPr id="43" name="Picture 42">
              <a:extLst>
                <a:ext uri="{FF2B5EF4-FFF2-40B4-BE49-F238E27FC236}">
                  <a16:creationId xmlns:a16="http://schemas.microsoft.com/office/drawing/2014/main" id="{88AC2C60-5F3D-4AA1-A97A-A91C9CE99DD0}"/>
                </a:ext>
              </a:extLst>
            </p:cNvPr>
            <p:cNvPicPr>
              <a:picLocks noChangeAspect="1"/>
            </p:cNvPicPr>
            <p:nvPr/>
          </p:nvPicPr>
          <p:blipFill>
            <a:blip r:embed="rId3"/>
            <a:stretch>
              <a:fillRect/>
            </a:stretch>
          </p:blipFill>
          <p:spPr>
            <a:xfrm>
              <a:off x="4572000" y="4405547"/>
              <a:ext cx="3186297" cy="2107373"/>
            </a:xfrm>
            <a:prstGeom prst="rect">
              <a:avLst/>
            </a:prstGeom>
          </p:spPr>
        </p:pic>
        <p:sp>
          <p:nvSpPr>
            <p:cNvPr id="44" name="Rectangle 43">
              <a:extLst>
                <a:ext uri="{FF2B5EF4-FFF2-40B4-BE49-F238E27FC236}">
                  <a16:creationId xmlns:a16="http://schemas.microsoft.com/office/drawing/2014/main" id="{25169018-7F8E-4658-9D59-E97451E0E7B9}"/>
                </a:ext>
              </a:extLst>
            </p:cNvPr>
            <p:cNvSpPr/>
            <p:nvPr/>
          </p:nvSpPr>
          <p:spPr>
            <a:xfrm>
              <a:off x="6654644" y="6256465"/>
              <a:ext cx="646171" cy="3107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3094DB1C-839C-4331-966D-551331D85D6C}"/>
              </a:ext>
            </a:extLst>
          </p:cNvPr>
          <p:cNvSpPr/>
          <p:nvPr/>
        </p:nvSpPr>
        <p:spPr>
          <a:xfrm>
            <a:off x="5425638" y="297208"/>
            <a:ext cx="3480291" cy="677108"/>
          </a:xfrm>
          <a:prstGeom prst="rect">
            <a:avLst/>
          </a:prstGeom>
          <a:ln>
            <a:solidFill>
              <a:schemeClr val="accent1"/>
            </a:solidFill>
          </a:ln>
        </p:spPr>
        <p:txBody>
          <a:bodyPr wrap="square">
            <a:spAutoFit/>
          </a:bodyPr>
          <a:lstStyle/>
          <a:p>
            <a:r>
              <a:rPr lang="en-US" sz="1400" dirty="0"/>
              <a:t>To set standard size as </a:t>
            </a:r>
            <a:r>
              <a:rPr lang="en-US" sz="1400" b="1" dirty="0"/>
              <a:t>DEFAULT</a:t>
            </a:r>
            <a:r>
              <a:rPr lang="en-US" sz="1400" dirty="0"/>
              <a:t>: </a:t>
            </a:r>
            <a:r>
              <a:rPr lang="en-US" sz="1200" dirty="0">
                <a:hlinkClick r:id="rId4"/>
              </a:rPr>
              <a:t>https://www.indezine.com/products/powerpoint/learn/interface/2016/set-standard-ratio-default.html</a:t>
            </a:r>
            <a:endParaRPr lang="en-US" sz="1200" dirty="0"/>
          </a:p>
        </p:txBody>
      </p:sp>
      <p:sp>
        <p:nvSpPr>
          <p:cNvPr id="28" name="Rectangle 27">
            <a:extLst>
              <a:ext uri="{FF2B5EF4-FFF2-40B4-BE49-F238E27FC236}">
                <a16:creationId xmlns:a16="http://schemas.microsoft.com/office/drawing/2014/main" id="{698F4A27-7310-4D89-8365-EFD7E8B46342}"/>
              </a:ext>
            </a:extLst>
          </p:cNvPr>
          <p:cNvSpPr/>
          <p:nvPr/>
        </p:nvSpPr>
        <p:spPr>
          <a:xfrm>
            <a:off x="378198" y="868158"/>
            <a:ext cx="2436593" cy="461665"/>
          </a:xfrm>
          <a:prstGeom prst="rect">
            <a:avLst/>
          </a:prstGeom>
        </p:spPr>
        <p:txBody>
          <a:bodyPr wrap="square">
            <a:spAutoFit/>
          </a:bodyPr>
          <a:lstStyle/>
          <a:p>
            <a:r>
              <a:rPr lang="en-US" sz="1200" dirty="0"/>
              <a:t>Many screens are too narrow for PowerPoint’s widescreen setting. </a:t>
            </a:r>
          </a:p>
        </p:txBody>
      </p:sp>
      <p:pic>
        <p:nvPicPr>
          <p:cNvPr id="5" name="Picture 4">
            <a:extLst>
              <a:ext uri="{FF2B5EF4-FFF2-40B4-BE49-F238E27FC236}">
                <a16:creationId xmlns:a16="http://schemas.microsoft.com/office/drawing/2014/main" id="{14B91ACF-3F2C-4E65-80EC-5F20F37EA06D}"/>
              </a:ext>
            </a:extLst>
          </p:cNvPr>
          <p:cNvPicPr>
            <a:picLocks noChangeAspect="1"/>
          </p:cNvPicPr>
          <p:nvPr/>
        </p:nvPicPr>
        <p:blipFill>
          <a:blip r:embed="rId5"/>
          <a:stretch>
            <a:fillRect/>
          </a:stretch>
        </p:blipFill>
        <p:spPr>
          <a:xfrm>
            <a:off x="2885038" y="635762"/>
            <a:ext cx="1720829" cy="1276282"/>
          </a:xfrm>
          <a:prstGeom prst="rect">
            <a:avLst/>
          </a:prstGeom>
        </p:spPr>
      </p:pic>
      <p:cxnSp>
        <p:nvCxnSpPr>
          <p:cNvPr id="12" name="Straight Arrow Connector 11">
            <a:extLst>
              <a:ext uri="{FF2B5EF4-FFF2-40B4-BE49-F238E27FC236}">
                <a16:creationId xmlns:a16="http://schemas.microsoft.com/office/drawing/2014/main" id="{BCD64DD4-0DCD-4C77-9A36-19267C0B2944}"/>
              </a:ext>
            </a:extLst>
          </p:cNvPr>
          <p:cNvCxnSpPr>
            <a:cxnSpLocks/>
            <a:stCxn id="23" idx="1"/>
          </p:cNvCxnSpPr>
          <p:nvPr/>
        </p:nvCxnSpPr>
        <p:spPr>
          <a:xfrm flipH="1">
            <a:off x="4696288" y="3153143"/>
            <a:ext cx="729350" cy="80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9988582-D5A1-44C0-8D12-30A15174E18F}"/>
              </a:ext>
            </a:extLst>
          </p:cNvPr>
          <p:cNvSpPr/>
          <p:nvPr/>
        </p:nvSpPr>
        <p:spPr>
          <a:xfrm>
            <a:off x="5425638" y="2922310"/>
            <a:ext cx="2436593" cy="461665"/>
          </a:xfrm>
          <a:prstGeom prst="rect">
            <a:avLst/>
          </a:prstGeom>
        </p:spPr>
        <p:txBody>
          <a:bodyPr wrap="square">
            <a:spAutoFit/>
          </a:bodyPr>
          <a:lstStyle/>
          <a:p>
            <a:r>
              <a:rPr lang="en-US" sz="1200" dirty="0"/>
              <a:t>3. Select "Standard“ (4:3), and a window will pop up</a:t>
            </a:r>
          </a:p>
        </p:txBody>
      </p:sp>
      <p:cxnSp>
        <p:nvCxnSpPr>
          <p:cNvPr id="25" name="Straight Arrow Connector 24">
            <a:extLst>
              <a:ext uri="{FF2B5EF4-FFF2-40B4-BE49-F238E27FC236}">
                <a16:creationId xmlns:a16="http://schemas.microsoft.com/office/drawing/2014/main" id="{76E51925-32E5-4285-A51B-F2A6CD8AFD56}"/>
              </a:ext>
            </a:extLst>
          </p:cNvPr>
          <p:cNvCxnSpPr>
            <a:cxnSpLocks/>
          </p:cNvCxnSpPr>
          <p:nvPr/>
        </p:nvCxnSpPr>
        <p:spPr>
          <a:xfrm flipH="1">
            <a:off x="4090081" y="5244802"/>
            <a:ext cx="2097918" cy="81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id="{BC6C70C5-4AC4-432C-9730-F3A94C47F9FA}"/>
              </a:ext>
            </a:extLst>
          </p:cNvPr>
          <p:cNvSpPr txBox="1">
            <a:spLocks/>
          </p:cNvSpPr>
          <p:nvPr/>
        </p:nvSpPr>
        <p:spPr>
          <a:xfrm>
            <a:off x="315523" y="1932000"/>
            <a:ext cx="5634467" cy="43933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200" dirty="0">
                <a:solidFill>
                  <a:prstClr val="black"/>
                </a:solidFill>
              </a:rPr>
              <a:t>Largest slide at very top of list, is </a:t>
            </a:r>
            <a:r>
              <a:rPr lang="en-US" sz="1200" b="1" i="1" dirty="0">
                <a:solidFill>
                  <a:prstClr val="black"/>
                </a:solidFill>
              </a:rPr>
              <a:t>The</a:t>
            </a:r>
            <a:r>
              <a:rPr lang="en-US" sz="1200" dirty="0">
                <a:solidFill>
                  <a:prstClr val="black"/>
                </a:solidFill>
              </a:rPr>
              <a:t> “Master Slide” (be sure to SCROLL TO VERY TOP slide)</a:t>
            </a:r>
          </a:p>
          <a:p>
            <a:pPr marL="461963" lvl="1" indent="-228600">
              <a:buFont typeface="+mj-lt"/>
              <a:buAutoNum type="alphaLcPeriod"/>
              <a:defRPr/>
            </a:pPr>
            <a:r>
              <a:rPr lang="en-US" dirty="0">
                <a:solidFill>
                  <a:prstClr val="black"/>
                </a:solidFill>
              </a:rPr>
              <a:t> </a:t>
            </a:r>
            <a:r>
              <a:rPr lang="en-US" b="1" i="1" dirty="0">
                <a:solidFill>
                  <a:prstClr val="black"/>
                </a:solidFill>
              </a:rPr>
              <a:t>The</a:t>
            </a:r>
            <a:r>
              <a:rPr lang="en-US" dirty="0">
                <a:solidFill>
                  <a:prstClr val="black"/>
                </a:solidFill>
              </a:rPr>
              <a:t> “Master Slide” controls ALL other slides.  Any editing done on this slide affects ALL layouts</a:t>
            </a:r>
          </a:p>
          <a:p>
            <a:pPr marL="461963" lvl="1" indent="-228600">
              <a:buFont typeface="+mj-lt"/>
              <a:buAutoNum type="alphaLcPeriod"/>
              <a:defRPr/>
            </a:pPr>
            <a:r>
              <a:rPr lang="en-US" dirty="0">
                <a:solidFill>
                  <a:prstClr val="black"/>
                </a:solidFill>
              </a:rPr>
              <a:t>In Slide Master view, </a:t>
            </a:r>
            <a:r>
              <a:rPr lang="en-US" b="1" dirty="0">
                <a:solidFill>
                  <a:prstClr val="black"/>
                </a:solidFill>
              </a:rPr>
              <a:t>hover mouse over thumbnails </a:t>
            </a:r>
            <a:r>
              <a:rPr lang="en-US" dirty="0">
                <a:solidFill>
                  <a:prstClr val="black"/>
                </a:solidFill>
              </a:rPr>
              <a:t>for a pop on which slides have that layout.  E.g. the first layout below The Master Slide is the default </a:t>
            </a:r>
            <a:r>
              <a:rPr lang="en-US" i="1" dirty="0">
                <a:solidFill>
                  <a:prstClr val="black"/>
                </a:solidFill>
              </a:rPr>
              <a:t>title</a:t>
            </a:r>
            <a:r>
              <a:rPr lang="en-US" dirty="0">
                <a:solidFill>
                  <a:prstClr val="black"/>
                </a:solidFill>
              </a:rPr>
              <a:t> slide layout. Editing the title slide layout (when in Slide Master), changes ONLY title slide when back in normal view.</a:t>
            </a:r>
          </a:p>
          <a:p>
            <a:pPr marL="461963" lvl="1" indent="-228600">
              <a:buFont typeface="+mj-lt"/>
              <a:buAutoNum type="alphaLcPeriod"/>
              <a:defRPr/>
            </a:pPr>
            <a:r>
              <a:rPr lang="en-US" dirty="0">
                <a:solidFill>
                  <a:prstClr val="black"/>
                </a:solidFill>
              </a:rPr>
              <a:t>A logo or object placed on Master Slide, will be “unclickable” in normal view;  the only way to remove it is to delete it on the Master Slide.  If logo only belongs on some slides – put it on another layout, not the  Master. </a:t>
            </a:r>
          </a:p>
          <a:p>
            <a:pPr marL="461963" lvl="1" indent="-228600">
              <a:buFont typeface="+mj-lt"/>
              <a:buAutoNum type="alphaLcPeriod"/>
              <a:defRPr/>
            </a:pPr>
            <a:r>
              <a:rPr lang="en-US" dirty="0">
                <a:solidFill>
                  <a:prstClr val="black"/>
                </a:solidFill>
              </a:rPr>
              <a:t>E.g. bottom layout is used for all but the title slide – it has only the logo and slide number.  All other content is inserted manually (in this case)</a:t>
            </a:r>
          </a:p>
          <a:p>
            <a:pPr marL="461963" lvl="1" indent="-228600">
              <a:buFont typeface="+mj-lt"/>
              <a:buAutoNum type="alphaLcPeriod"/>
              <a:defRPr/>
            </a:pPr>
            <a:r>
              <a:rPr lang="en-US" dirty="0">
                <a:solidFill>
                  <a:prstClr val="black"/>
                </a:solidFill>
              </a:rPr>
              <a:t>For more: </a:t>
            </a:r>
            <a:r>
              <a:rPr lang="en-US" dirty="0">
                <a:solidFill>
                  <a:prstClr val="black"/>
                </a:solidFill>
                <a:hlinkClick r:id="rId2"/>
              </a:rPr>
              <a:t>https://support.office.com/en-gb/article/edit-and-re-apply-a-slide-layout-6f4338f8-555f-49cf-9835-6209be3c7b48?ui=en-US&amp;rs=en-GB&amp;ad=GB</a:t>
            </a:r>
            <a:endParaRPr lang="en-US" dirty="0">
              <a:solidFill>
                <a:prstClr val="black"/>
              </a:solidFill>
            </a:endParaRPr>
          </a:p>
          <a:p>
            <a:pPr marL="228600" indent="-228600">
              <a:buFont typeface="+mj-lt"/>
              <a:buAutoNum type="arabicPeriod" startAt="2"/>
              <a:defRPr/>
            </a:pPr>
            <a:r>
              <a:rPr lang="en-US" sz="1200" dirty="0">
                <a:solidFill>
                  <a:prstClr val="black"/>
                </a:solidFill>
              </a:rPr>
              <a:t>When done editing layouts in Slide Master, close it</a:t>
            </a:r>
          </a:p>
          <a:p>
            <a:pPr marL="461963" lvl="1" indent="-228600">
              <a:buFont typeface="+mj-lt"/>
              <a:buAutoNum type="alphaLcPeriod"/>
              <a:defRPr/>
            </a:pPr>
            <a:r>
              <a:rPr lang="en-US" dirty="0">
                <a:solidFill>
                  <a:prstClr val="black"/>
                </a:solidFill>
              </a:rPr>
              <a:t>Slide Master Menu, click “Close Master View”</a:t>
            </a:r>
            <a:endParaRPr lang="en-US" i="1" dirty="0">
              <a:solidFill>
                <a:prstClr val="black"/>
              </a:solidFill>
            </a:endParaRPr>
          </a:p>
          <a:p>
            <a:pPr marL="461963" lvl="1" indent="-228600">
              <a:buFont typeface="+mj-lt"/>
              <a:buAutoNum type="alphaLcPeriod"/>
              <a:defRPr/>
            </a:pPr>
            <a:r>
              <a:rPr lang="en-US" dirty="0">
                <a:solidFill>
                  <a:prstClr val="black"/>
                </a:solidFill>
              </a:rPr>
              <a:t>It is easy to forget you are in Slide Master mode - if you continue editing what you think is a single slide, you may edit an entire layout and unexpectedly change multiple slides.  </a:t>
            </a:r>
          </a:p>
          <a:p>
            <a:pPr marL="461963" lvl="1" indent="-228600">
              <a:buFont typeface="+mj-lt"/>
              <a:buAutoNum type="alphaLcPeriod"/>
              <a:defRPr/>
            </a:pPr>
            <a:r>
              <a:rPr lang="en-US" dirty="0">
                <a:solidFill>
                  <a:prstClr val="black"/>
                </a:solidFill>
              </a:rPr>
              <a:t>E.g. if you have moved to say, Home tab, (while Slide Master is open) to change layout font size, you will have to return to View/Slide Master Menu (only shows when it is open) to  Slide Master.</a:t>
            </a:r>
          </a:p>
        </p:txBody>
      </p:sp>
      <p:sp>
        <p:nvSpPr>
          <p:cNvPr id="4" name="Slide Number Placeholder 3">
            <a:extLst>
              <a:ext uri="{FF2B5EF4-FFF2-40B4-BE49-F238E27FC236}">
                <a16:creationId xmlns:a16="http://schemas.microsoft.com/office/drawing/2014/main" id="{92D64983-5CEA-49B0-903F-E33955363BA2}"/>
              </a:ext>
            </a:extLst>
          </p:cNvPr>
          <p:cNvSpPr>
            <a:spLocks noGrp="1"/>
          </p:cNvSpPr>
          <p:nvPr>
            <p:ph type="sldNum" sz="quarter" idx="10"/>
          </p:nvPr>
        </p:nvSpPr>
        <p:spPr/>
        <p:txBody>
          <a:bodyPr/>
          <a:lstStyle/>
          <a:p>
            <a:pPr lvl="0"/>
            <a:fld id="{71AFDEB2-9144-42A2-B22F-1DC42F3726AA}" type="slidenum">
              <a:rPr lang="en-US" noProof="0" smtClean="0"/>
              <a:pPr lvl="0"/>
              <a:t>4</a:t>
            </a:fld>
            <a:endParaRPr lang="en-US" noProof="0" dirty="0"/>
          </a:p>
        </p:txBody>
      </p:sp>
      <p:sp>
        <p:nvSpPr>
          <p:cNvPr id="6" name="Title 5">
            <a:extLst>
              <a:ext uri="{FF2B5EF4-FFF2-40B4-BE49-F238E27FC236}">
                <a16:creationId xmlns:a16="http://schemas.microsoft.com/office/drawing/2014/main" id="{DEBD6023-2DC4-45BB-A6BF-DDD588E56D03}"/>
              </a:ext>
            </a:extLst>
          </p:cNvPr>
          <p:cNvSpPr>
            <a:spLocks noGrp="1"/>
          </p:cNvSpPr>
          <p:nvPr>
            <p:ph type="title" idx="4294967295"/>
          </p:nvPr>
        </p:nvSpPr>
        <p:spPr>
          <a:xfrm>
            <a:off x="0" y="64623"/>
            <a:ext cx="5919537" cy="605381"/>
          </a:xfrm>
        </p:spPr>
        <p:txBody>
          <a:bodyPr>
            <a:normAutofit/>
          </a:bodyPr>
          <a:lstStyle/>
          <a:p>
            <a:r>
              <a:rPr lang="en-US" sz="2200" b="1" dirty="0"/>
              <a:t>Common pitfalls with Slide Master formatting</a:t>
            </a:r>
            <a:endParaRPr lang="en-US" sz="2200" dirty="0"/>
          </a:p>
        </p:txBody>
      </p:sp>
      <p:sp>
        <p:nvSpPr>
          <p:cNvPr id="9" name="Content Placeholder 8">
            <a:extLst>
              <a:ext uri="{FF2B5EF4-FFF2-40B4-BE49-F238E27FC236}">
                <a16:creationId xmlns:a16="http://schemas.microsoft.com/office/drawing/2014/main" id="{B5DEC40C-5E71-4466-98E5-454E9204D352}"/>
              </a:ext>
            </a:extLst>
          </p:cNvPr>
          <p:cNvSpPr>
            <a:spLocks noGrp="1"/>
          </p:cNvSpPr>
          <p:nvPr>
            <p:ph idx="4294967295"/>
          </p:nvPr>
        </p:nvSpPr>
        <p:spPr>
          <a:xfrm>
            <a:off x="3839344" y="859031"/>
            <a:ext cx="2198623" cy="901529"/>
          </a:xfrm>
        </p:spPr>
        <p:txBody>
          <a:bodyPr>
            <a:normAutofit/>
          </a:bodyPr>
          <a:lstStyle/>
          <a:p>
            <a:pPr marL="0" indent="0">
              <a:buNone/>
            </a:pPr>
            <a:r>
              <a:rPr lang="en-US" dirty="0"/>
              <a:t>Open slide master on View Tab, on ’Master Views’ group/Slide Master </a:t>
            </a:r>
          </a:p>
        </p:txBody>
      </p:sp>
      <p:pic>
        <p:nvPicPr>
          <p:cNvPr id="3" name="Picture 2">
            <a:extLst>
              <a:ext uri="{FF2B5EF4-FFF2-40B4-BE49-F238E27FC236}">
                <a16:creationId xmlns:a16="http://schemas.microsoft.com/office/drawing/2014/main" id="{30575AAB-AA9A-4F0B-BAA7-507A1E154259}"/>
              </a:ext>
            </a:extLst>
          </p:cNvPr>
          <p:cNvPicPr>
            <a:picLocks noChangeAspect="1"/>
          </p:cNvPicPr>
          <p:nvPr/>
        </p:nvPicPr>
        <p:blipFill>
          <a:blip r:embed="rId3"/>
          <a:stretch>
            <a:fillRect/>
          </a:stretch>
        </p:blipFill>
        <p:spPr>
          <a:xfrm>
            <a:off x="481464" y="726905"/>
            <a:ext cx="2793538" cy="1005386"/>
          </a:xfrm>
          <a:prstGeom prst="rect">
            <a:avLst/>
          </a:prstGeom>
        </p:spPr>
      </p:pic>
      <p:sp>
        <p:nvSpPr>
          <p:cNvPr id="12" name="Arrow: Right 11">
            <a:extLst>
              <a:ext uri="{FF2B5EF4-FFF2-40B4-BE49-F238E27FC236}">
                <a16:creationId xmlns:a16="http://schemas.microsoft.com/office/drawing/2014/main" id="{18AE0564-4203-401A-B0CA-E2483F30F271}"/>
              </a:ext>
            </a:extLst>
          </p:cNvPr>
          <p:cNvSpPr/>
          <p:nvPr/>
        </p:nvSpPr>
        <p:spPr>
          <a:xfrm rot="10800000">
            <a:off x="3466725" y="1010596"/>
            <a:ext cx="372619" cy="183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A9D098A-E645-4176-823C-F8B676068C6B}"/>
              </a:ext>
            </a:extLst>
          </p:cNvPr>
          <p:cNvGrpSpPr/>
          <p:nvPr/>
        </p:nvGrpSpPr>
        <p:grpSpPr>
          <a:xfrm>
            <a:off x="6176522" y="282990"/>
            <a:ext cx="2841529" cy="5620765"/>
            <a:chOff x="6176522" y="474062"/>
            <a:chExt cx="2841529" cy="5620765"/>
          </a:xfrm>
        </p:grpSpPr>
        <p:pic>
          <p:nvPicPr>
            <p:cNvPr id="16" name="Picture 15">
              <a:extLst>
                <a:ext uri="{FF2B5EF4-FFF2-40B4-BE49-F238E27FC236}">
                  <a16:creationId xmlns:a16="http://schemas.microsoft.com/office/drawing/2014/main" id="{BCA7F015-C646-4107-BEDA-FDFF4472CA8D}"/>
                </a:ext>
              </a:extLst>
            </p:cNvPr>
            <p:cNvPicPr>
              <a:picLocks noChangeAspect="1"/>
            </p:cNvPicPr>
            <p:nvPr/>
          </p:nvPicPr>
          <p:blipFill rotWithShape="1">
            <a:blip r:embed="rId4"/>
            <a:srcRect l="3764" r="3768" b="2028"/>
            <a:stretch/>
          </p:blipFill>
          <p:spPr>
            <a:xfrm>
              <a:off x="6176523" y="1102315"/>
              <a:ext cx="2730328" cy="4992512"/>
            </a:xfrm>
            <a:prstGeom prst="rect">
              <a:avLst/>
            </a:prstGeom>
          </p:spPr>
        </p:pic>
        <p:sp>
          <p:nvSpPr>
            <p:cNvPr id="17" name="Rectangle 16">
              <a:extLst>
                <a:ext uri="{FF2B5EF4-FFF2-40B4-BE49-F238E27FC236}">
                  <a16:creationId xmlns:a16="http://schemas.microsoft.com/office/drawing/2014/main" id="{DA4F75F7-A5D2-452C-A678-13D3CBBB1F05}"/>
                </a:ext>
              </a:extLst>
            </p:cNvPr>
            <p:cNvSpPr/>
            <p:nvPr/>
          </p:nvSpPr>
          <p:spPr>
            <a:xfrm>
              <a:off x="6176522" y="995173"/>
              <a:ext cx="2841529" cy="19936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8">
              <a:extLst>
                <a:ext uri="{FF2B5EF4-FFF2-40B4-BE49-F238E27FC236}">
                  <a16:creationId xmlns:a16="http://schemas.microsoft.com/office/drawing/2014/main" id="{6AFB2F17-5EB9-4EAE-B624-DE7796DFA402}"/>
                </a:ext>
              </a:extLst>
            </p:cNvPr>
            <p:cNvSpPr txBox="1">
              <a:spLocks/>
            </p:cNvSpPr>
            <p:nvPr/>
          </p:nvSpPr>
          <p:spPr>
            <a:xfrm>
              <a:off x="6421329" y="474062"/>
              <a:ext cx="2542132" cy="6053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0000FF"/>
                  </a:solidFill>
                </a:rPr>
                <a:t>Screenshot of </a:t>
              </a:r>
              <a:r>
                <a:rPr lang="en-US" sz="1600" u="sng" dirty="0">
                  <a:solidFill>
                    <a:srgbClr val="0000FF"/>
                  </a:solidFill>
                </a:rPr>
                <a:t>this</a:t>
              </a:r>
              <a:r>
                <a:rPr lang="en-US" sz="1600" dirty="0">
                  <a:solidFill>
                    <a:srgbClr val="0000FF"/>
                  </a:solidFill>
                </a:rPr>
                <a:t> PPT in Slide Master View</a:t>
              </a:r>
            </a:p>
          </p:txBody>
        </p:sp>
        <p:pic>
          <p:nvPicPr>
            <p:cNvPr id="20" name="Picture 19">
              <a:extLst>
                <a:ext uri="{FF2B5EF4-FFF2-40B4-BE49-F238E27FC236}">
                  <a16:creationId xmlns:a16="http://schemas.microsoft.com/office/drawing/2014/main" id="{1CCEE41F-556C-4FFC-BF7E-7E43B2E0162D}"/>
                </a:ext>
              </a:extLst>
            </p:cNvPr>
            <p:cNvPicPr>
              <a:picLocks noChangeAspect="1"/>
            </p:cNvPicPr>
            <p:nvPr/>
          </p:nvPicPr>
          <p:blipFill rotWithShape="1">
            <a:blip r:embed="rId5"/>
            <a:srcRect l="18778" t="27068" r="4165" b="25733"/>
            <a:stretch/>
          </p:blipFill>
          <p:spPr>
            <a:xfrm>
              <a:off x="6552314" y="3185225"/>
              <a:ext cx="1842258" cy="197810"/>
            </a:xfrm>
            <a:prstGeom prst="rect">
              <a:avLst/>
            </a:prstGeom>
          </p:spPr>
        </p:pic>
        <p:pic>
          <p:nvPicPr>
            <p:cNvPr id="21" name="Picture 20">
              <a:extLst>
                <a:ext uri="{FF2B5EF4-FFF2-40B4-BE49-F238E27FC236}">
                  <a16:creationId xmlns:a16="http://schemas.microsoft.com/office/drawing/2014/main" id="{15FADD57-65BC-4B8D-90E0-2E5FE4DB7C77}"/>
                </a:ext>
              </a:extLst>
            </p:cNvPr>
            <p:cNvPicPr>
              <a:picLocks noChangeAspect="1"/>
            </p:cNvPicPr>
            <p:nvPr/>
          </p:nvPicPr>
          <p:blipFill rotWithShape="1">
            <a:blip r:embed="rId6"/>
            <a:srcRect l="2636" t="27094" r="3774" b="20988"/>
            <a:stretch/>
          </p:blipFill>
          <p:spPr>
            <a:xfrm>
              <a:off x="6307049" y="2335713"/>
              <a:ext cx="2469275" cy="197809"/>
            </a:xfrm>
            <a:prstGeom prst="rect">
              <a:avLst/>
            </a:prstGeom>
          </p:spPr>
        </p:pic>
      </p:grpSp>
      <p:cxnSp>
        <p:nvCxnSpPr>
          <p:cNvPr id="26" name="Straight Arrow Connector 25">
            <a:extLst>
              <a:ext uri="{FF2B5EF4-FFF2-40B4-BE49-F238E27FC236}">
                <a16:creationId xmlns:a16="http://schemas.microsoft.com/office/drawing/2014/main" id="{610DA19C-B2F4-4849-972D-5ACF29610003}"/>
              </a:ext>
            </a:extLst>
          </p:cNvPr>
          <p:cNvCxnSpPr>
            <a:cxnSpLocks/>
          </p:cNvCxnSpPr>
          <p:nvPr/>
        </p:nvCxnSpPr>
        <p:spPr>
          <a:xfrm flipV="1">
            <a:off x="5454372" y="1679511"/>
            <a:ext cx="656888" cy="31796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8F0C55-15ED-43F8-83D4-993D6B6CB1C3}"/>
              </a:ext>
            </a:extLst>
          </p:cNvPr>
          <p:cNvCxnSpPr>
            <a:cxnSpLocks/>
          </p:cNvCxnSpPr>
          <p:nvPr/>
        </p:nvCxnSpPr>
        <p:spPr>
          <a:xfrm>
            <a:off x="5592932" y="2852000"/>
            <a:ext cx="959382" cy="27064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489B71-0908-4AB9-9FA4-5398757F1A6C}"/>
              </a:ext>
            </a:extLst>
          </p:cNvPr>
          <p:cNvCxnSpPr>
            <a:cxnSpLocks/>
          </p:cNvCxnSpPr>
          <p:nvPr/>
        </p:nvCxnSpPr>
        <p:spPr>
          <a:xfrm>
            <a:off x="5592932" y="4391229"/>
            <a:ext cx="1329161" cy="43714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94574EF-5003-4BA8-95F7-E4AE7AFD48ED}"/>
              </a:ext>
            </a:extLst>
          </p:cNvPr>
          <p:cNvPicPr>
            <a:picLocks noChangeAspect="1"/>
          </p:cNvPicPr>
          <p:nvPr/>
        </p:nvPicPr>
        <p:blipFill rotWithShape="1">
          <a:blip r:embed="rId7"/>
          <a:srcRect t="9836" b="18946"/>
          <a:stretch/>
        </p:blipFill>
        <p:spPr>
          <a:xfrm>
            <a:off x="4373952" y="4808970"/>
            <a:ext cx="452903" cy="437145"/>
          </a:xfrm>
          <a:prstGeom prst="rect">
            <a:avLst/>
          </a:prstGeom>
        </p:spPr>
      </p:pic>
      <p:cxnSp>
        <p:nvCxnSpPr>
          <p:cNvPr id="35" name="Straight Arrow Connector 34">
            <a:extLst>
              <a:ext uri="{FF2B5EF4-FFF2-40B4-BE49-F238E27FC236}">
                <a16:creationId xmlns:a16="http://schemas.microsoft.com/office/drawing/2014/main" id="{C342E45B-96D8-4A86-AD51-835C11C29BE2}"/>
              </a:ext>
            </a:extLst>
          </p:cNvPr>
          <p:cNvCxnSpPr>
            <a:cxnSpLocks/>
          </p:cNvCxnSpPr>
          <p:nvPr/>
        </p:nvCxnSpPr>
        <p:spPr>
          <a:xfrm>
            <a:off x="3747745" y="5048105"/>
            <a:ext cx="55371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540CA5D-ED3F-440C-BA8E-89B49E5CE76C}"/>
              </a:ext>
            </a:extLst>
          </p:cNvPr>
          <p:cNvCxnSpPr>
            <a:cxnSpLocks/>
          </p:cNvCxnSpPr>
          <p:nvPr/>
        </p:nvCxnSpPr>
        <p:spPr>
          <a:xfrm flipV="1">
            <a:off x="5592931" y="2342451"/>
            <a:ext cx="714118" cy="50954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3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D64983-5CEA-49B0-903F-E33955363BA2}"/>
              </a:ext>
            </a:extLst>
          </p:cNvPr>
          <p:cNvSpPr>
            <a:spLocks noGrp="1"/>
          </p:cNvSpPr>
          <p:nvPr>
            <p:ph type="sldNum" sz="quarter" idx="10"/>
          </p:nvPr>
        </p:nvSpPr>
        <p:spPr/>
        <p:txBody>
          <a:bodyPr/>
          <a:lstStyle/>
          <a:p>
            <a:pPr lvl="0"/>
            <a:fld id="{71AFDEB2-9144-42A2-B22F-1DC42F3726AA}" type="slidenum">
              <a:rPr lang="en-US" noProof="0" smtClean="0"/>
              <a:pPr lvl="0"/>
              <a:t>5</a:t>
            </a:fld>
            <a:endParaRPr lang="en-US" noProof="0" dirty="0"/>
          </a:p>
        </p:txBody>
      </p:sp>
      <p:sp>
        <p:nvSpPr>
          <p:cNvPr id="2" name="Title 1">
            <a:extLst>
              <a:ext uri="{FF2B5EF4-FFF2-40B4-BE49-F238E27FC236}">
                <a16:creationId xmlns:a16="http://schemas.microsoft.com/office/drawing/2014/main" id="{6EE4B16B-EF35-406F-9ECF-61F0709A0708}"/>
              </a:ext>
            </a:extLst>
          </p:cNvPr>
          <p:cNvSpPr>
            <a:spLocks noGrp="1"/>
          </p:cNvSpPr>
          <p:nvPr>
            <p:ph type="title" idx="4294967295"/>
          </p:nvPr>
        </p:nvSpPr>
        <p:spPr>
          <a:xfrm>
            <a:off x="618828" y="392174"/>
            <a:ext cx="7886700" cy="576820"/>
          </a:xfrm>
        </p:spPr>
        <p:txBody>
          <a:bodyPr>
            <a:normAutofit fontScale="90000"/>
          </a:bodyPr>
          <a:lstStyle/>
          <a:p>
            <a:r>
              <a:rPr lang="en-US" b="1" dirty="0"/>
              <a:t>Save time with Themes or Templates in PPT and Slide Master</a:t>
            </a:r>
            <a:br>
              <a:rPr lang="en-US" dirty="0"/>
            </a:br>
            <a:endParaRPr lang="en-US" dirty="0"/>
          </a:p>
        </p:txBody>
      </p:sp>
      <p:sp>
        <p:nvSpPr>
          <p:cNvPr id="9" name="Content Placeholder 8">
            <a:extLst>
              <a:ext uri="{FF2B5EF4-FFF2-40B4-BE49-F238E27FC236}">
                <a16:creationId xmlns:a16="http://schemas.microsoft.com/office/drawing/2014/main" id="{3CDAFDAE-FFDD-4895-8228-2E2D8FBF8705}"/>
              </a:ext>
            </a:extLst>
          </p:cNvPr>
          <p:cNvSpPr txBox="1">
            <a:spLocks/>
          </p:cNvSpPr>
          <p:nvPr/>
        </p:nvSpPr>
        <p:spPr>
          <a:xfrm>
            <a:off x="378198" y="1060750"/>
            <a:ext cx="7886700" cy="51092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a:buFont typeface="+mj-lt"/>
              <a:buAutoNum type="arabicPeriod"/>
              <a:defRPr/>
            </a:pPr>
            <a:r>
              <a:rPr lang="en-US" dirty="0"/>
              <a:t>Use themes or templates when possible for formatting and content (What’s the difference?)</a:t>
            </a:r>
          </a:p>
          <a:p>
            <a:pPr marL="685800" lvl="1" indent="-228600">
              <a:buFont typeface="+mj-lt"/>
              <a:buAutoNum type="alphaLcPeriod"/>
              <a:defRPr/>
            </a:pPr>
            <a:r>
              <a:rPr lang="en-US" sz="1400" dirty="0"/>
              <a:t>A </a:t>
            </a:r>
            <a:r>
              <a:rPr lang="en-US" sz="1400" i="1" dirty="0"/>
              <a:t>theme</a:t>
            </a:r>
            <a:r>
              <a:rPr lang="en-US" sz="1400" dirty="0"/>
              <a:t> is a predefined set of colors, fonts, effects, defined by a </a:t>
            </a:r>
            <a:r>
              <a:rPr lang="en-US" sz="1400" b="1" i="1" dirty="0"/>
              <a:t>Slide Master</a:t>
            </a:r>
            <a:r>
              <a:rPr lang="en-US" sz="1400" dirty="0"/>
              <a:t>; a </a:t>
            </a:r>
            <a:r>
              <a:rPr lang="en-US" sz="1400" i="1" dirty="0"/>
              <a:t>template</a:t>
            </a:r>
            <a:r>
              <a:rPr lang="en-US" sz="1400" dirty="0"/>
              <a:t> is a theme plus some content, e.g., a sales presentation, a classroom lesson, organization </a:t>
            </a:r>
          </a:p>
          <a:p>
            <a:pPr marL="685800" lvl="1" indent="-228600">
              <a:buFont typeface="+mj-lt"/>
              <a:buAutoNum type="alphaLcPeriod"/>
              <a:defRPr/>
            </a:pPr>
            <a:r>
              <a:rPr lang="en-US" sz="1400" dirty="0"/>
              <a:t>Create your own, use </a:t>
            </a:r>
            <a:r>
              <a:rPr lang="en-US" sz="1400" dirty="0" err="1"/>
              <a:t>powerpoint</a:t>
            </a:r>
            <a:r>
              <a:rPr lang="en-US" sz="1400" dirty="0"/>
              <a:t> gallery, or download from online</a:t>
            </a:r>
          </a:p>
          <a:p>
            <a:pPr marL="685800" lvl="1" indent="-228600">
              <a:buFont typeface="+mj-lt"/>
              <a:buAutoNum type="alphaLcPeriod"/>
              <a:defRPr/>
            </a:pPr>
            <a:r>
              <a:rPr lang="en-US" sz="1400" dirty="0"/>
              <a:t>See </a:t>
            </a:r>
            <a:r>
              <a:rPr lang="en-US" sz="1400" dirty="0" err="1"/>
              <a:t>powerpoint</a:t>
            </a:r>
            <a:r>
              <a:rPr lang="en-US" sz="1400" dirty="0"/>
              <a:t> templates specific to “GIS in Education” (free to use) on ILGISA website</a:t>
            </a:r>
          </a:p>
          <a:p>
            <a:pPr marL="342900" indent="-228600">
              <a:buFont typeface="+mj-lt"/>
              <a:buAutoNum type="arabicPeriod"/>
              <a:defRPr/>
            </a:pPr>
            <a:r>
              <a:rPr lang="en-US" dirty="0"/>
              <a:t>Hints and pitfalls of themes and templates</a:t>
            </a:r>
          </a:p>
          <a:p>
            <a:pPr marL="685800" lvl="1" indent="-228600">
              <a:buFont typeface="+mj-lt"/>
              <a:buAutoNum type="alphaLcPeriod"/>
              <a:defRPr/>
            </a:pPr>
            <a:r>
              <a:rPr lang="en-US" sz="1400" dirty="0">
                <a:solidFill>
                  <a:prstClr val="black"/>
                </a:solidFill>
              </a:rPr>
              <a:t>Once design is complete, exit Slide Master view (Close Master View on Slide Master ribbon).</a:t>
            </a:r>
          </a:p>
          <a:p>
            <a:pPr marL="685800" lvl="1" indent="-228600">
              <a:buFont typeface="+mj-lt"/>
              <a:buAutoNum type="alphaLcPeriod"/>
              <a:defRPr/>
            </a:pPr>
            <a:r>
              <a:rPr lang="en-US" sz="1400" dirty="0">
                <a:solidFill>
                  <a:prstClr val="black"/>
                </a:solidFill>
              </a:rPr>
              <a:t>The first slide of template shows in preview. Save template after designing first slide.</a:t>
            </a:r>
          </a:p>
          <a:p>
            <a:pPr marL="685800" lvl="1" indent="-228600">
              <a:buFont typeface="+mj-lt"/>
              <a:buAutoNum type="alphaLcPeriod"/>
              <a:defRPr/>
            </a:pPr>
            <a:r>
              <a:rPr lang="en-US" sz="1400" dirty="0">
                <a:solidFill>
                  <a:prstClr val="black"/>
                </a:solidFill>
              </a:rPr>
              <a:t>File/ Save As.  The Save As dialog will open.  Change file type from PowerPoint Presentation (.ppt / .pptx) to PowerPoint Template (.pot / .</a:t>
            </a:r>
            <a:r>
              <a:rPr lang="en-US" sz="1400" dirty="0" err="1">
                <a:solidFill>
                  <a:prstClr val="black"/>
                </a:solidFill>
              </a:rPr>
              <a:t>potx</a:t>
            </a:r>
            <a:r>
              <a:rPr lang="en-US" sz="1400" dirty="0">
                <a:solidFill>
                  <a:prstClr val="black"/>
                </a:solidFill>
              </a:rPr>
              <a:t>)</a:t>
            </a:r>
          </a:p>
          <a:p>
            <a:pPr marL="685800" lvl="1" indent="-228600">
              <a:buFont typeface="+mj-lt"/>
              <a:buAutoNum type="alphaLcPeriod"/>
              <a:defRPr/>
            </a:pPr>
            <a:r>
              <a:rPr lang="en-US" sz="1400" dirty="0">
                <a:solidFill>
                  <a:prstClr val="black"/>
                </a:solidFill>
              </a:rPr>
              <a:t>File location to automatically change to a folder called Custom Office Templates, found in Documents Folder.</a:t>
            </a:r>
          </a:p>
          <a:p>
            <a:pPr marL="685800" lvl="1" indent="-228600">
              <a:buFont typeface="+mj-lt"/>
              <a:buAutoNum type="alphaLcPeriod"/>
              <a:defRPr/>
            </a:pPr>
            <a:r>
              <a:rPr lang="en-US" sz="1400" dirty="0">
                <a:solidFill>
                  <a:prstClr val="black"/>
                </a:solidFill>
              </a:rPr>
              <a:t>If you make your own template It is VERY important to save it in Custom Office Templates location to be able to open templates whenever other ppt sessions are opened </a:t>
            </a:r>
          </a:p>
          <a:p>
            <a:pPr marL="685800" lvl="1" indent="-228600">
              <a:buFont typeface="+mj-lt"/>
              <a:buAutoNum type="alphaLcPeriod"/>
              <a:defRPr/>
            </a:pPr>
            <a:r>
              <a:rPr lang="en-US" sz="1400" dirty="0">
                <a:solidFill>
                  <a:prstClr val="black"/>
                </a:solidFill>
              </a:rPr>
              <a:t>When you open a </a:t>
            </a:r>
            <a:r>
              <a:rPr lang="en-US" sz="1400" i="1" dirty="0">
                <a:solidFill>
                  <a:prstClr val="black"/>
                </a:solidFill>
              </a:rPr>
              <a:t>new</a:t>
            </a:r>
            <a:r>
              <a:rPr lang="en-US" sz="1400" dirty="0">
                <a:solidFill>
                  <a:prstClr val="black"/>
                </a:solidFill>
              </a:rPr>
              <a:t> PowerPoint you will see a list of templates.  Above those templates are Featured and Personal.</a:t>
            </a:r>
          </a:p>
          <a:p>
            <a:pPr marL="685800" lvl="1" indent="-228600">
              <a:buFont typeface="+mj-lt"/>
              <a:buAutoNum type="alphaLcPeriod"/>
              <a:defRPr/>
            </a:pPr>
            <a:r>
              <a:rPr lang="en-US" sz="1400" dirty="0">
                <a:solidFill>
                  <a:prstClr val="black"/>
                </a:solidFill>
              </a:rPr>
              <a:t>Click on Personal and to select template you designed.</a:t>
            </a:r>
          </a:p>
          <a:p>
            <a:pPr marL="685800" lvl="1" indent="-228600">
              <a:buFont typeface="+mj-lt"/>
              <a:buAutoNum type="alphaLcPeriod"/>
              <a:defRPr/>
            </a:pPr>
            <a:r>
              <a:rPr lang="en-US" sz="1400" dirty="0">
                <a:solidFill>
                  <a:prstClr val="black"/>
                </a:solidFill>
              </a:rPr>
              <a:t>Also See: </a:t>
            </a:r>
            <a:r>
              <a:rPr lang="en-US" sz="1400" dirty="0">
                <a:solidFill>
                  <a:prstClr val="black"/>
                </a:solidFill>
                <a:hlinkClick r:id="rId2"/>
              </a:rPr>
              <a:t>https://support.office.com/en-us/article/apply-a-template-to-your-presentation-d3d4ece5-e965-45eb-9423-c34e61b34616</a:t>
            </a:r>
            <a:r>
              <a:rPr lang="en-US" sz="1400" dirty="0">
                <a:solidFill>
                  <a:prstClr val="black"/>
                </a:solidFill>
              </a:rPr>
              <a:t> and the links farther down the page</a:t>
            </a:r>
          </a:p>
          <a:p>
            <a:pPr marL="685800" lvl="1" indent="-228600">
              <a:buFont typeface="+mj-lt"/>
              <a:buAutoNum type="arabicPeriod" startAt="2"/>
              <a:defRPr/>
            </a:pPr>
            <a:endParaRPr lang="en-US" sz="1400" dirty="0"/>
          </a:p>
        </p:txBody>
      </p:sp>
    </p:spTree>
    <p:extLst>
      <p:ext uri="{BB962C8B-B14F-4D97-AF65-F5344CB8AC3E}">
        <p14:creationId xmlns:p14="http://schemas.microsoft.com/office/powerpoint/2010/main" val="310701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03F9387-54CC-4DC4-B147-3B6AC53AE868}"/>
              </a:ext>
            </a:extLst>
          </p:cNvPr>
          <p:cNvGrpSpPr/>
          <p:nvPr/>
        </p:nvGrpSpPr>
        <p:grpSpPr>
          <a:xfrm>
            <a:off x="373040" y="1192659"/>
            <a:ext cx="8147371" cy="1071157"/>
            <a:chOff x="416995" y="1530307"/>
            <a:chExt cx="8147371" cy="1071157"/>
          </a:xfrm>
        </p:grpSpPr>
        <p:grpSp>
          <p:nvGrpSpPr>
            <p:cNvPr id="21" name="Group 20">
              <a:extLst>
                <a:ext uri="{FF2B5EF4-FFF2-40B4-BE49-F238E27FC236}">
                  <a16:creationId xmlns:a16="http://schemas.microsoft.com/office/drawing/2014/main" id="{E14B1EA4-3A41-4F5A-ADC6-7947B3CB609F}"/>
                </a:ext>
              </a:extLst>
            </p:cNvPr>
            <p:cNvGrpSpPr/>
            <p:nvPr/>
          </p:nvGrpSpPr>
          <p:grpSpPr>
            <a:xfrm>
              <a:off x="416995" y="1530307"/>
              <a:ext cx="3776752" cy="1071157"/>
              <a:chOff x="4838074" y="680658"/>
              <a:chExt cx="3776752" cy="1071157"/>
            </a:xfrm>
          </p:grpSpPr>
          <p:pic>
            <p:nvPicPr>
              <p:cNvPr id="3" name="Picture 2">
                <a:extLst>
                  <a:ext uri="{FF2B5EF4-FFF2-40B4-BE49-F238E27FC236}">
                    <a16:creationId xmlns:a16="http://schemas.microsoft.com/office/drawing/2014/main" id="{14E79C89-16D2-49EB-B6B0-4476C6007DD7}"/>
                  </a:ext>
                </a:extLst>
              </p:cNvPr>
              <p:cNvPicPr>
                <a:picLocks noChangeAspect="1"/>
              </p:cNvPicPr>
              <p:nvPr/>
            </p:nvPicPr>
            <p:blipFill>
              <a:blip r:embed="rId2"/>
              <a:stretch>
                <a:fillRect/>
              </a:stretch>
            </p:blipFill>
            <p:spPr>
              <a:xfrm>
                <a:off x="4838074" y="680658"/>
                <a:ext cx="3776752" cy="1071157"/>
              </a:xfrm>
              <a:prstGeom prst="rect">
                <a:avLst/>
              </a:prstGeom>
            </p:spPr>
          </p:pic>
          <p:sp>
            <p:nvSpPr>
              <p:cNvPr id="18" name="Rectangle 17">
                <a:extLst>
                  <a:ext uri="{FF2B5EF4-FFF2-40B4-BE49-F238E27FC236}">
                    <a16:creationId xmlns:a16="http://schemas.microsoft.com/office/drawing/2014/main" id="{BF450160-ECA1-4175-949A-A1E4F3BED61D}"/>
                  </a:ext>
                </a:extLst>
              </p:cNvPr>
              <p:cNvSpPr/>
              <p:nvPr/>
            </p:nvSpPr>
            <p:spPr>
              <a:xfrm>
                <a:off x="8158578" y="1322773"/>
                <a:ext cx="301845" cy="2672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21C2B3B6-711F-4479-BE95-9D0E330F5CF8}"/>
                </a:ext>
              </a:extLst>
            </p:cNvPr>
            <p:cNvSpPr/>
            <p:nvPr/>
          </p:nvSpPr>
          <p:spPr>
            <a:xfrm>
              <a:off x="4684195" y="1901152"/>
              <a:ext cx="3880171" cy="646331"/>
            </a:xfrm>
            <a:prstGeom prst="rect">
              <a:avLst/>
            </a:prstGeom>
          </p:spPr>
          <p:txBody>
            <a:bodyPr wrap="square">
              <a:spAutoFit/>
            </a:bodyPr>
            <a:lstStyle/>
            <a:p>
              <a:r>
                <a:rPr lang="en-US" sz="1200" dirty="0"/>
                <a:t>2. Click drop down arrow on ‘Themes’ and select “Save Current Theme….”</a:t>
              </a:r>
            </a:p>
            <a:p>
              <a:endParaRPr lang="en-US" sz="1200" dirty="0"/>
            </a:p>
          </p:txBody>
        </p:sp>
        <p:cxnSp>
          <p:nvCxnSpPr>
            <p:cNvPr id="25" name="Straight Arrow Connector 24">
              <a:extLst>
                <a:ext uri="{FF2B5EF4-FFF2-40B4-BE49-F238E27FC236}">
                  <a16:creationId xmlns:a16="http://schemas.microsoft.com/office/drawing/2014/main" id="{BC17C64F-9BDF-4AEE-85BD-79481D32D5D0}"/>
                </a:ext>
              </a:extLst>
            </p:cNvPr>
            <p:cNvCxnSpPr>
              <a:cxnSpLocks/>
              <a:stCxn id="23" idx="1"/>
            </p:cNvCxnSpPr>
            <p:nvPr/>
          </p:nvCxnSpPr>
          <p:spPr>
            <a:xfrm flipH="1" flipV="1">
              <a:off x="4029607" y="2152238"/>
              <a:ext cx="654588" cy="7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55465C3-482C-46D5-9E2C-DC2AE544653B}"/>
              </a:ext>
            </a:extLst>
          </p:cNvPr>
          <p:cNvGrpSpPr/>
          <p:nvPr/>
        </p:nvGrpSpPr>
        <p:grpSpPr>
          <a:xfrm>
            <a:off x="272904" y="2254916"/>
            <a:ext cx="7347635" cy="1596182"/>
            <a:chOff x="272904" y="3333102"/>
            <a:chExt cx="7347635" cy="1596182"/>
          </a:xfrm>
        </p:grpSpPr>
        <p:sp>
          <p:nvSpPr>
            <p:cNvPr id="22" name="Rectangle 21">
              <a:extLst>
                <a:ext uri="{FF2B5EF4-FFF2-40B4-BE49-F238E27FC236}">
                  <a16:creationId xmlns:a16="http://schemas.microsoft.com/office/drawing/2014/main" id="{973A5EE1-F832-444D-9C78-986ACC3B6D34}"/>
                </a:ext>
              </a:extLst>
            </p:cNvPr>
            <p:cNvSpPr/>
            <p:nvPr/>
          </p:nvSpPr>
          <p:spPr>
            <a:xfrm>
              <a:off x="272904" y="3654307"/>
              <a:ext cx="5160652" cy="276999"/>
            </a:xfrm>
            <a:prstGeom prst="rect">
              <a:avLst/>
            </a:prstGeom>
          </p:spPr>
          <p:txBody>
            <a:bodyPr wrap="square">
              <a:spAutoFit/>
            </a:bodyPr>
            <a:lstStyle/>
            <a:p>
              <a:r>
                <a:rPr lang="en-US" sz="1200" dirty="0"/>
                <a:t>3. Rename the theme, e.g. Default4x3size.thmx (do NOT change save location!)</a:t>
              </a:r>
            </a:p>
          </p:txBody>
        </p:sp>
        <p:grpSp>
          <p:nvGrpSpPr>
            <p:cNvPr id="9" name="Group 8">
              <a:extLst>
                <a:ext uri="{FF2B5EF4-FFF2-40B4-BE49-F238E27FC236}">
                  <a16:creationId xmlns:a16="http://schemas.microsoft.com/office/drawing/2014/main" id="{ABF9DF0E-7673-44E0-B99F-D05A9BA3D434}"/>
                </a:ext>
              </a:extLst>
            </p:cNvPr>
            <p:cNvGrpSpPr/>
            <p:nvPr/>
          </p:nvGrpSpPr>
          <p:grpSpPr>
            <a:xfrm>
              <a:off x="272904" y="3333102"/>
              <a:ext cx="7347635" cy="1596182"/>
              <a:chOff x="379422" y="4584968"/>
              <a:chExt cx="7347635" cy="1596182"/>
            </a:xfrm>
          </p:grpSpPr>
          <p:sp>
            <p:nvSpPr>
              <p:cNvPr id="30" name="Rectangle 29">
                <a:extLst>
                  <a:ext uri="{FF2B5EF4-FFF2-40B4-BE49-F238E27FC236}">
                    <a16:creationId xmlns:a16="http://schemas.microsoft.com/office/drawing/2014/main" id="{49CF2D3F-FC9D-4561-AF26-069FB222A01E}"/>
                  </a:ext>
                </a:extLst>
              </p:cNvPr>
              <p:cNvSpPr/>
              <p:nvPr/>
            </p:nvSpPr>
            <p:spPr>
              <a:xfrm>
                <a:off x="379422" y="5256599"/>
                <a:ext cx="6323219" cy="461665"/>
              </a:xfrm>
              <a:prstGeom prst="rect">
                <a:avLst/>
              </a:prstGeom>
            </p:spPr>
            <p:txBody>
              <a:bodyPr wrap="square">
                <a:spAutoFit/>
              </a:bodyPr>
              <a:lstStyle/>
              <a:p>
                <a:r>
                  <a:rPr lang="en-US" sz="1200" dirty="0"/>
                  <a:t>4. Back on Design tab, click dropdown arrow again, and look under “Custom”.  </a:t>
                </a:r>
              </a:p>
              <a:p>
                <a:r>
                  <a:rPr lang="en-US" sz="1200" dirty="0"/>
                  <a:t>    Hover mouse over theme to see the name</a:t>
                </a:r>
              </a:p>
            </p:txBody>
          </p:sp>
          <p:cxnSp>
            <p:nvCxnSpPr>
              <p:cNvPr id="34" name="Straight Arrow Connector 33">
                <a:extLst>
                  <a:ext uri="{FF2B5EF4-FFF2-40B4-BE49-F238E27FC236}">
                    <a16:creationId xmlns:a16="http://schemas.microsoft.com/office/drawing/2014/main" id="{C1467701-F84F-4BF8-A5D5-B43622639E83}"/>
                  </a:ext>
                </a:extLst>
              </p:cNvPr>
              <p:cNvCxnSpPr>
                <a:cxnSpLocks/>
                <a:endCxn id="36" idx="1"/>
              </p:cNvCxnSpPr>
              <p:nvPr/>
            </p:nvCxnSpPr>
            <p:spPr>
              <a:xfrm>
                <a:off x="5080243" y="5499284"/>
                <a:ext cx="1050398" cy="25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0E2287E-F100-4ACD-9351-0F6D992443A9}"/>
                  </a:ext>
                </a:extLst>
              </p:cNvPr>
              <p:cNvGrpSpPr/>
              <p:nvPr/>
            </p:nvGrpSpPr>
            <p:grpSpPr>
              <a:xfrm>
                <a:off x="6130641" y="4584968"/>
                <a:ext cx="1596416" cy="1596182"/>
                <a:chOff x="4681387" y="4562417"/>
                <a:chExt cx="1596416" cy="1596182"/>
              </a:xfrm>
            </p:grpSpPr>
            <p:pic>
              <p:nvPicPr>
                <p:cNvPr id="31" name="Picture 30">
                  <a:extLst>
                    <a:ext uri="{FF2B5EF4-FFF2-40B4-BE49-F238E27FC236}">
                      <a16:creationId xmlns:a16="http://schemas.microsoft.com/office/drawing/2014/main" id="{CA704A45-C07E-43F4-A4A4-B7257C1066ED}"/>
                    </a:ext>
                  </a:extLst>
                </p:cNvPr>
                <p:cNvPicPr>
                  <a:picLocks noChangeAspect="1"/>
                </p:cNvPicPr>
                <p:nvPr/>
              </p:nvPicPr>
              <p:blipFill rotWithShape="1">
                <a:blip r:embed="rId3"/>
                <a:srcRect b="12376"/>
                <a:stretch/>
              </p:blipFill>
              <p:spPr>
                <a:xfrm>
                  <a:off x="4681387" y="4562417"/>
                  <a:ext cx="1596416" cy="1596182"/>
                </a:xfrm>
                <a:prstGeom prst="rect">
                  <a:avLst/>
                </a:prstGeom>
              </p:spPr>
            </p:pic>
            <p:sp>
              <p:nvSpPr>
                <p:cNvPr id="36" name="Rectangle 35">
                  <a:extLst>
                    <a:ext uri="{FF2B5EF4-FFF2-40B4-BE49-F238E27FC236}">
                      <a16:creationId xmlns:a16="http://schemas.microsoft.com/office/drawing/2014/main" id="{28443D20-5A51-4BCD-9104-8D4815239A75}"/>
                    </a:ext>
                  </a:extLst>
                </p:cNvPr>
                <p:cNvSpPr/>
                <p:nvPr/>
              </p:nvSpPr>
              <p:spPr>
                <a:xfrm>
                  <a:off x="4681387" y="5384135"/>
                  <a:ext cx="1105314" cy="70085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1" name="Group 10">
            <a:extLst>
              <a:ext uri="{FF2B5EF4-FFF2-40B4-BE49-F238E27FC236}">
                <a16:creationId xmlns:a16="http://schemas.microsoft.com/office/drawing/2014/main" id="{15420CAB-FD06-4748-9D48-DA43B63F3413}"/>
              </a:ext>
            </a:extLst>
          </p:cNvPr>
          <p:cNvGrpSpPr/>
          <p:nvPr/>
        </p:nvGrpSpPr>
        <p:grpSpPr>
          <a:xfrm>
            <a:off x="307988" y="3565676"/>
            <a:ext cx="5014788" cy="936907"/>
            <a:chOff x="304800" y="5149774"/>
            <a:chExt cx="5014788" cy="936907"/>
          </a:xfrm>
        </p:grpSpPr>
        <p:sp>
          <p:nvSpPr>
            <p:cNvPr id="32" name="Rectangle 31">
              <a:extLst>
                <a:ext uri="{FF2B5EF4-FFF2-40B4-BE49-F238E27FC236}">
                  <a16:creationId xmlns:a16="http://schemas.microsoft.com/office/drawing/2014/main" id="{F675A8CC-86FC-4BA0-AD53-19B2F2D00401}"/>
                </a:ext>
              </a:extLst>
            </p:cNvPr>
            <p:cNvSpPr/>
            <p:nvPr/>
          </p:nvSpPr>
          <p:spPr>
            <a:xfrm>
              <a:off x="304800" y="5387396"/>
              <a:ext cx="3327373" cy="461665"/>
            </a:xfrm>
            <a:prstGeom prst="rect">
              <a:avLst/>
            </a:prstGeom>
          </p:spPr>
          <p:txBody>
            <a:bodyPr wrap="square">
              <a:spAutoFit/>
            </a:bodyPr>
            <a:lstStyle/>
            <a:p>
              <a:r>
                <a:rPr lang="en-US" sz="1200" dirty="0"/>
                <a:t>5. Right click default theme you created, select “Set as Default Theme”</a:t>
              </a:r>
            </a:p>
          </p:txBody>
        </p:sp>
        <p:grpSp>
          <p:nvGrpSpPr>
            <p:cNvPr id="4" name="Group 3">
              <a:extLst>
                <a:ext uri="{FF2B5EF4-FFF2-40B4-BE49-F238E27FC236}">
                  <a16:creationId xmlns:a16="http://schemas.microsoft.com/office/drawing/2014/main" id="{1370DA30-FDA9-4692-B82B-5C6EDFD442D8}"/>
                </a:ext>
              </a:extLst>
            </p:cNvPr>
            <p:cNvGrpSpPr/>
            <p:nvPr/>
          </p:nvGrpSpPr>
          <p:grpSpPr>
            <a:xfrm>
              <a:off x="2957729" y="5149774"/>
              <a:ext cx="2361859" cy="936907"/>
              <a:chOff x="2700277" y="5123141"/>
              <a:chExt cx="2361859" cy="936907"/>
            </a:xfrm>
          </p:grpSpPr>
          <p:pic>
            <p:nvPicPr>
              <p:cNvPr id="33" name="Picture 32">
                <a:extLst>
                  <a:ext uri="{FF2B5EF4-FFF2-40B4-BE49-F238E27FC236}">
                    <a16:creationId xmlns:a16="http://schemas.microsoft.com/office/drawing/2014/main" id="{25F3862B-B829-44E5-860A-AFE77882E1DC}"/>
                  </a:ext>
                </a:extLst>
              </p:cNvPr>
              <p:cNvPicPr>
                <a:picLocks noChangeAspect="1"/>
              </p:cNvPicPr>
              <p:nvPr/>
            </p:nvPicPr>
            <p:blipFill rotWithShape="1">
              <a:blip r:embed="rId4"/>
              <a:srcRect l="37491" t="50000" r="4870" b="2945"/>
              <a:stretch/>
            </p:blipFill>
            <p:spPr>
              <a:xfrm>
                <a:off x="3365233" y="5123141"/>
                <a:ext cx="1696903" cy="936907"/>
              </a:xfrm>
              <a:prstGeom prst="rect">
                <a:avLst/>
              </a:prstGeom>
            </p:spPr>
          </p:pic>
          <p:sp>
            <p:nvSpPr>
              <p:cNvPr id="35" name="Rectangle 34">
                <a:extLst>
                  <a:ext uri="{FF2B5EF4-FFF2-40B4-BE49-F238E27FC236}">
                    <a16:creationId xmlns:a16="http://schemas.microsoft.com/office/drawing/2014/main" id="{62575349-97EA-4CD2-B89F-D1212C719D31}"/>
                  </a:ext>
                </a:extLst>
              </p:cNvPr>
              <p:cNvSpPr/>
              <p:nvPr/>
            </p:nvSpPr>
            <p:spPr>
              <a:xfrm>
                <a:off x="3417127" y="5691568"/>
                <a:ext cx="1105314" cy="22279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90B7E4D3-3026-4B22-9F4E-3BF28FE7361C}"/>
                  </a:ext>
                </a:extLst>
              </p:cNvPr>
              <p:cNvCxnSpPr>
                <a:endCxn id="35" idx="1"/>
              </p:cNvCxnSpPr>
              <p:nvPr/>
            </p:nvCxnSpPr>
            <p:spPr>
              <a:xfrm>
                <a:off x="2700277" y="5542125"/>
                <a:ext cx="716850" cy="26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 name="Rectangle 7">
            <a:extLst>
              <a:ext uri="{FF2B5EF4-FFF2-40B4-BE49-F238E27FC236}">
                <a16:creationId xmlns:a16="http://schemas.microsoft.com/office/drawing/2014/main" id="{A1FBE1E3-2F6A-4DCD-8719-2B21FB87CCC7}"/>
              </a:ext>
            </a:extLst>
          </p:cNvPr>
          <p:cNvSpPr/>
          <p:nvPr/>
        </p:nvSpPr>
        <p:spPr>
          <a:xfrm>
            <a:off x="327629" y="254284"/>
            <a:ext cx="4823463" cy="338554"/>
          </a:xfrm>
          <a:prstGeom prst="rect">
            <a:avLst/>
          </a:prstGeom>
        </p:spPr>
        <p:txBody>
          <a:bodyPr wrap="square">
            <a:spAutoFit/>
          </a:bodyPr>
          <a:lstStyle/>
          <a:p>
            <a:r>
              <a:rPr lang="en-US" sz="1600" dirty="0">
                <a:solidFill>
                  <a:srgbClr val="0000FF"/>
                </a:solidFill>
              </a:rPr>
              <a:t>Customize themes and set as default to </a:t>
            </a:r>
            <a:r>
              <a:rPr lang="en-US" sz="1600" dirty="0" err="1">
                <a:solidFill>
                  <a:srgbClr val="0000FF"/>
                </a:solidFill>
              </a:rPr>
              <a:t>resuse</a:t>
            </a:r>
            <a:r>
              <a:rPr lang="en-US" sz="1600" dirty="0">
                <a:solidFill>
                  <a:srgbClr val="0000FF"/>
                </a:solidFill>
              </a:rPr>
              <a:t> easily</a:t>
            </a:r>
            <a:endParaRPr lang="en-US" sz="1600" dirty="0"/>
          </a:p>
        </p:txBody>
      </p:sp>
      <p:sp>
        <p:nvSpPr>
          <p:cNvPr id="27" name="Slide Number Placeholder 8">
            <a:extLst>
              <a:ext uri="{FF2B5EF4-FFF2-40B4-BE49-F238E27FC236}">
                <a16:creationId xmlns:a16="http://schemas.microsoft.com/office/drawing/2014/main" id="{44EE070C-2E18-48F5-9B4C-BA29313486AD}"/>
              </a:ext>
            </a:extLst>
          </p:cNvPr>
          <p:cNvSpPr>
            <a:spLocks noGrp="1"/>
          </p:cNvSpPr>
          <p:nvPr>
            <p:ph type="sldNum" sz="quarter" idx="10"/>
          </p:nvPr>
        </p:nvSpPr>
        <p:spPr>
          <a:xfrm>
            <a:off x="137832" y="6356352"/>
            <a:ext cx="480733" cy="259602"/>
          </a:xfrm>
        </p:spPr>
        <p:txBody>
          <a:bodyPr/>
          <a:lstStyle/>
          <a:p>
            <a:fld id="{9B8845B4-89F6-4143-B38C-54638F09AEB2}" type="slidenum">
              <a:rPr lang="en-US" smtClean="0"/>
              <a:t>6</a:t>
            </a:fld>
            <a:endParaRPr lang="en-US" dirty="0"/>
          </a:p>
        </p:txBody>
      </p:sp>
      <p:sp>
        <p:nvSpPr>
          <p:cNvPr id="29" name="Rectangle 28">
            <a:extLst>
              <a:ext uri="{FF2B5EF4-FFF2-40B4-BE49-F238E27FC236}">
                <a16:creationId xmlns:a16="http://schemas.microsoft.com/office/drawing/2014/main" id="{170573CE-C200-4735-B551-326F129C1416}"/>
              </a:ext>
            </a:extLst>
          </p:cNvPr>
          <p:cNvSpPr/>
          <p:nvPr/>
        </p:nvSpPr>
        <p:spPr>
          <a:xfrm>
            <a:off x="304800" y="666500"/>
            <a:ext cx="4777592" cy="276999"/>
          </a:xfrm>
          <a:prstGeom prst="rect">
            <a:avLst/>
          </a:prstGeom>
        </p:spPr>
        <p:txBody>
          <a:bodyPr wrap="square">
            <a:spAutoFit/>
          </a:bodyPr>
          <a:lstStyle/>
          <a:p>
            <a:r>
              <a:rPr lang="en-US" sz="1200" dirty="0"/>
              <a:t>1. Create your own colors schemes and background colors or images.  </a:t>
            </a:r>
          </a:p>
        </p:txBody>
      </p:sp>
      <p:sp>
        <p:nvSpPr>
          <p:cNvPr id="39" name="Rectangle 38">
            <a:extLst>
              <a:ext uri="{FF2B5EF4-FFF2-40B4-BE49-F238E27FC236}">
                <a16:creationId xmlns:a16="http://schemas.microsoft.com/office/drawing/2014/main" id="{3BAB5F08-D1BE-4ACA-B362-7678666B2273}"/>
              </a:ext>
            </a:extLst>
          </p:cNvPr>
          <p:cNvSpPr/>
          <p:nvPr/>
        </p:nvSpPr>
        <p:spPr>
          <a:xfrm>
            <a:off x="3985652" y="4971241"/>
            <a:ext cx="3475630" cy="646331"/>
          </a:xfrm>
          <a:prstGeom prst="rect">
            <a:avLst/>
          </a:prstGeom>
        </p:spPr>
        <p:txBody>
          <a:bodyPr wrap="square">
            <a:spAutoFit/>
          </a:bodyPr>
          <a:lstStyle/>
          <a:p>
            <a:r>
              <a:rPr lang="en-US" sz="1200" dirty="0"/>
              <a:t>6. Close then re-open a new PowerPoint.    </a:t>
            </a:r>
          </a:p>
          <a:p>
            <a:endParaRPr lang="en-US" sz="1200" dirty="0"/>
          </a:p>
          <a:p>
            <a:r>
              <a:rPr lang="en-US" sz="1200" dirty="0"/>
              <a:t>“Default” theme is what you just created.</a:t>
            </a:r>
          </a:p>
        </p:txBody>
      </p:sp>
      <p:grpSp>
        <p:nvGrpSpPr>
          <p:cNvPr id="15" name="Group 14">
            <a:extLst>
              <a:ext uri="{FF2B5EF4-FFF2-40B4-BE49-F238E27FC236}">
                <a16:creationId xmlns:a16="http://schemas.microsoft.com/office/drawing/2014/main" id="{F42904AE-4CBC-43E7-9EB3-0B98D8466E18}"/>
              </a:ext>
            </a:extLst>
          </p:cNvPr>
          <p:cNvGrpSpPr/>
          <p:nvPr/>
        </p:nvGrpSpPr>
        <p:grpSpPr>
          <a:xfrm>
            <a:off x="1141078" y="4711774"/>
            <a:ext cx="3003831" cy="1811597"/>
            <a:chOff x="1145961" y="4885899"/>
            <a:chExt cx="3003831" cy="1811597"/>
          </a:xfrm>
        </p:grpSpPr>
        <p:pic>
          <p:nvPicPr>
            <p:cNvPr id="38" name="Picture 37">
              <a:extLst>
                <a:ext uri="{FF2B5EF4-FFF2-40B4-BE49-F238E27FC236}">
                  <a16:creationId xmlns:a16="http://schemas.microsoft.com/office/drawing/2014/main" id="{999800DE-AE5E-4178-942F-46440101594F}"/>
                </a:ext>
              </a:extLst>
            </p:cNvPr>
            <p:cNvPicPr>
              <a:picLocks noChangeAspect="1"/>
            </p:cNvPicPr>
            <p:nvPr/>
          </p:nvPicPr>
          <p:blipFill>
            <a:blip r:embed="rId5"/>
            <a:stretch>
              <a:fillRect/>
            </a:stretch>
          </p:blipFill>
          <p:spPr>
            <a:xfrm>
              <a:off x="1145961" y="4885899"/>
              <a:ext cx="1811597" cy="1811597"/>
            </a:xfrm>
            <a:prstGeom prst="rect">
              <a:avLst/>
            </a:prstGeom>
          </p:spPr>
        </p:pic>
        <p:cxnSp>
          <p:nvCxnSpPr>
            <p:cNvPr id="41" name="Straight Arrow Connector 40">
              <a:extLst>
                <a:ext uri="{FF2B5EF4-FFF2-40B4-BE49-F238E27FC236}">
                  <a16:creationId xmlns:a16="http://schemas.microsoft.com/office/drawing/2014/main" id="{9301FBA8-A49D-4ED8-8506-43CC4DEB3612}"/>
                </a:ext>
              </a:extLst>
            </p:cNvPr>
            <p:cNvCxnSpPr>
              <a:cxnSpLocks/>
            </p:cNvCxnSpPr>
            <p:nvPr/>
          </p:nvCxnSpPr>
          <p:spPr>
            <a:xfrm flipH="1">
              <a:off x="3051018" y="5462726"/>
              <a:ext cx="1098774" cy="33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6451EA84-D5D4-4286-8FE0-178EBD8C0EC4}"/>
              </a:ext>
            </a:extLst>
          </p:cNvPr>
          <p:cNvSpPr/>
          <p:nvPr/>
        </p:nvSpPr>
        <p:spPr>
          <a:xfrm>
            <a:off x="1726071" y="5675776"/>
            <a:ext cx="1231657" cy="8467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463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id="{BC6C70C5-4AC4-432C-9730-F3A94C47F9FA}"/>
              </a:ext>
            </a:extLst>
          </p:cNvPr>
          <p:cNvSpPr txBox="1">
            <a:spLocks/>
          </p:cNvSpPr>
          <p:nvPr/>
        </p:nvSpPr>
        <p:spPr>
          <a:xfrm>
            <a:off x="378198" y="1060750"/>
            <a:ext cx="3893551" cy="28971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a:buFont typeface="+mj-lt"/>
              <a:buAutoNum type="arabicPeriod"/>
              <a:defRPr/>
            </a:pPr>
            <a:r>
              <a:rPr lang="en-US" sz="1600" dirty="0">
                <a:solidFill>
                  <a:prstClr val="black"/>
                </a:solidFill>
              </a:rPr>
              <a:t>Use default lists of numbers or bullets </a:t>
            </a:r>
          </a:p>
          <a:p>
            <a:pPr marL="457200" indent="-342900">
              <a:buFont typeface="+mj-lt"/>
              <a:buAutoNum type="arabicPeriod"/>
              <a:defRPr/>
            </a:pPr>
            <a:endParaRPr lang="en-US" sz="1600" dirty="0">
              <a:solidFill>
                <a:prstClr val="black"/>
              </a:solidFill>
            </a:endParaRPr>
          </a:p>
          <a:p>
            <a:pPr marL="457200" indent="-342900">
              <a:buFont typeface="+mj-lt"/>
              <a:buAutoNum type="arabicPeriod"/>
              <a:defRPr/>
            </a:pPr>
            <a:r>
              <a:rPr lang="en-US" sz="1600" dirty="0">
                <a:solidFill>
                  <a:prstClr val="black"/>
                </a:solidFill>
              </a:rPr>
              <a:t>To customize lists, change indent or bullet type (for example), set up your own style </a:t>
            </a:r>
            <a:r>
              <a:rPr lang="en-US" sz="1600" i="1" dirty="0">
                <a:solidFill>
                  <a:prstClr val="black"/>
                </a:solidFill>
              </a:rPr>
              <a:t>in the Slide Master</a:t>
            </a:r>
            <a:r>
              <a:rPr lang="en-US" sz="1600" dirty="0">
                <a:solidFill>
                  <a:prstClr val="black"/>
                </a:solidFill>
              </a:rPr>
              <a:t>.  </a:t>
            </a:r>
          </a:p>
          <a:p>
            <a:pPr marL="457200" lvl="1" indent="0">
              <a:buNone/>
              <a:defRPr/>
            </a:pPr>
            <a:endParaRPr lang="en-US" sz="1600" dirty="0"/>
          </a:p>
        </p:txBody>
      </p:sp>
      <p:sp>
        <p:nvSpPr>
          <p:cNvPr id="4" name="Slide Number Placeholder 3">
            <a:extLst>
              <a:ext uri="{FF2B5EF4-FFF2-40B4-BE49-F238E27FC236}">
                <a16:creationId xmlns:a16="http://schemas.microsoft.com/office/drawing/2014/main" id="{92D64983-5CEA-49B0-903F-E33955363BA2}"/>
              </a:ext>
            </a:extLst>
          </p:cNvPr>
          <p:cNvSpPr>
            <a:spLocks noGrp="1"/>
          </p:cNvSpPr>
          <p:nvPr>
            <p:ph type="sldNum" sz="quarter" idx="10"/>
          </p:nvPr>
        </p:nvSpPr>
        <p:spPr/>
        <p:txBody>
          <a:bodyPr/>
          <a:lstStyle/>
          <a:p>
            <a:pPr lvl="0"/>
            <a:fld id="{71AFDEB2-9144-42A2-B22F-1DC42F3726AA}" type="slidenum">
              <a:rPr lang="en-US" noProof="0" smtClean="0"/>
              <a:pPr lvl="0"/>
              <a:t>7</a:t>
            </a:fld>
            <a:endParaRPr lang="en-US" noProof="0" dirty="0"/>
          </a:p>
        </p:txBody>
      </p:sp>
      <p:sp>
        <p:nvSpPr>
          <p:cNvPr id="6" name="Title 5">
            <a:extLst>
              <a:ext uri="{FF2B5EF4-FFF2-40B4-BE49-F238E27FC236}">
                <a16:creationId xmlns:a16="http://schemas.microsoft.com/office/drawing/2014/main" id="{DEBD6023-2DC4-45BB-A6BF-DDD588E56D03}"/>
              </a:ext>
            </a:extLst>
          </p:cNvPr>
          <p:cNvSpPr>
            <a:spLocks noGrp="1"/>
          </p:cNvSpPr>
          <p:nvPr>
            <p:ph type="title" idx="4294967295"/>
          </p:nvPr>
        </p:nvSpPr>
        <p:spPr>
          <a:xfrm>
            <a:off x="232015" y="242046"/>
            <a:ext cx="5919537" cy="605381"/>
          </a:xfrm>
        </p:spPr>
        <p:txBody>
          <a:bodyPr>
            <a:normAutofit/>
          </a:bodyPr>
          <a:lstStyle/>
          <a:p>
            <a:r>
              <a:rPr lang="en-US" b="1" dirty="0">
                <a:solidFill>
                  <a:srgbClr val="0000FF"/>
                </a:solidFill>
              </a:rPr>
              <a:t>Lists (and potential pitfalls) in PPT</a:t>
            </a:r>
            <a:endParaRPr lang="en-US" dirty="0">
              <a:solidFill>
                <a:srgbClr val="0000FF"/>
              </a:solidFill>
            </a:endParaRPr>
          </a:p>
        </p:txBody>
      </p:sp>
      <p:pic>
        <p:nvPicPr>
          <p:cNvPr id="5" name="Picture 4">
            <a:extLst>
              <a:ext uri="{FF2B5EF4-FFF2-40B4-BE49-F238E27FC236}">
                <a16:creationId xmlns:a16="http://schemas.microsoft.com/office/drawing/2014/main" id="{5D946AEC-7AE1-4835-8BC8-A66831CFF785}"/>
              </a:ext>
            </a:extLst>
          </p:cNvPr>
          <p:cNvPicPr>
            <a:picLocks noChangeAspect="1"/>
          </p:cNvPicPr>
          <p:nvPr/>
        </p:nvPicPr>
        <p:blipFill>
          <a:blip r:embed="rId2"/>
          <a:stretch>
            <a:fillRect/>
          </a:stretch>
        </p:blipFill>
        <p:spPr>
          <a:xfrm>
            <a:off x="4872253" y="1323326"/>
            <a:ext cx="3879988" cy="2545601"/>
          </a:xfrm>
          <a:prstGeom prst="rect">
            <a:avLst/>
          </a:prstGeom>
        </p:spPr>
      </p:pic>
      <p:sp>
        <p:nvSpPr>
          <p:cNvPr id="17" name="Content Placeholder 8">
            <a:extLst>
              <a:ext uri="{FF2B5EF4-FFF2-40B4-BE49-F238E27FC236}">
                <a16:creationId xmlns:a16="http://schemas.microsoft.com/office/drawing/2014/main" id="{D04D60FA-DB6A-442E-995E-B9834A80A340}"/>
              </a:ext>
            </a:extLst>
          </p:cNvPr>
          <p:cNvSpPr txBox="1">
            <a:spLocks/>
          </p:cNvSpPr>
          <p:nvPr/>
        </p:nvSpPr>
        <p:spPr>
          <a:xfrm>
            <a:off x="804682" y="4261873"/>
            <a:ext cx="6633884" cy="13716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buNone/>
              <a:defRPr/>
            </a:pPr>
            <a:r>
              <a:rPr lang="en-US" sz="1600" dirty="0">
                <a:solidFill>
                  <a:prstClr val="black"/>
                </a:solidFill>
              </a:rPr>
              <a:t>See slides 8-10</a:t>
            </a:r>
          </a:p>
          <a:p>
            <a:pPr marL="114300" indent="0">
              <a:buNone/>
              <a:defRPr/>
            </a:pPr>
            <a:r>
              <a:rPr lang="en-US" sz="1600" dirty="0">
                <a:solidFill>
                  <a:prstClr val="black"/>
                </a:solidFill>
                <a:hlinkClick r:id="rId3"/>
              </a:rPr>
              <a:t>https://support.office.com/en-us/article/video-change-list-formatting-on-the-slide-master-d5841b2a-2dd0-46f3-b288-41d2ebe3d077</a:t>
            </a:r>
            <a:endParaRPr lang="en-US" sz="1600" dirty="0">
              <a:solidFill>
                <a:prstClr val="black"/>
              </a:solidFill>
            </a:endParaRPr>
          </a:p>
          <a:p>
            <a:pPr marL="114300" indent="0">
              <a:buNone/>
              <a:defRPr/>
            </a:pPr>
            <a:r>
              <a:rPr lang="en-US" sz="1600" dirty="0">
                <a:solidFill>
                  <a:prstClr val="black"/>
                </a:solidFill>
              </a:rPr>
              <a:t> or </a:t>
            </a:r>
          </a:p>
          <a:p>
            <a:pPr marL="114300" indent="0">
              <a:buNone/>
              <a:defRPr/>
            </a:pPr>
            <a:r>
              <a:rPr lang="en-US" sz="1600" dirty="0">
                <a:solidFill>
                  <a:prstClr val="black"/>
                </a:solidFill>
                <a:hlinkClick r:id="rId4"/>
              </a:rPr>
              <a:t>https://guides.lib.umich.edu/c.php?g=283149&amp;p=1886372</a:t>
            </a:r>
            <a:endParaRPr lang="en-US" sz="1600" dirty="0">
              <a:solidFill>
                <a:prstClr val="black"/>
              </a:solidFill>
            </a:endParaRPr>
          </a:p>
          <a:p>
            <a:pPr marL="457200" lvl="1" indent="0">
              <a:buNone/>
              <a:defRPr/>
            </a:pPr>
            <a:endParaRPr lang="en-US" sz="1600" dirty="0"/>
          </a:p>
        </p:txBody>
      </p:sp>
      <p:cxnSp>
        <p:nvCxnSpPr>
          <p:cNvPr id="18" name="Straight Arrow Connector 17">
            <a:extLst>
              <a:ext uri="{FF2B5EF4-FFF2-40B4-BE49-F238E27FC236}">
                <a16:creationId xmlns:a16="http://schemas.microsoft.com/office/drawing/2014/main" id="{0F672341-F60C-4D9C-B3F4-46E853EE5064}"/>
              </a:ext>
            </a:extLst>
          </p:cNvPr>
          <p:cNvCxnSpPr>
            <a:cxnSpLocks/>
          </p:cNvCxnSpPr>
          <p:nvPr/>
        </p:nvCxnSpPr>
        <p:spPr>
          <a:xfrm>
            <a:off x="4129944" y="2067347"/>
            <a:ext cx="906078" cy="30736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C9E3C40-3D38-4817-9B1B-B668434B45A5}"/>
              </a:ext>
            </a:extLst>
          </p:cNvPr>
          <p:cNvSpPr/>
          <p:nvPr/>
        </p:nvSpPr>
        <p:spPr>
          <a:xfrm>
            <a:off x="5036022" y="2067347"/>
            <a:ext cx="1828800" cy="107164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843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93D601-7656-43D9-8863-85BF0093003A}"/>
              </a:ext>
            </a:extLst>
          </p:cNvPr>
          <p:cNvSpPr/>
          <p:nvPr/>
        </p:nvSpPr>
        <p:spPr>
          <a:xfrm>
            <a:off x="1385704" y="1160017"/>
            <a:ext cx="3186296" cy="830997"/>
          </a:xfrm>
          <a:prstGeom prst="rect">
            <a:avLst/>
          </a:prstGeom>
        </p:spPr>
        <p:txBody>
          <a:bodyPr wrap="square">
            <a:spAutoFit/>
          </a:bodyPr>
          <a:lstStyle/>
          <a:p>
            <a:r>
              <a:rPr lang="en-US" sz="1200" dirty="0">
                <a:solidFill>
                  <a:srgbClr val="0000FF"/>
                </a:solidFill>
              </a:rPr>
              <a:t>Change slide size</a:t>
            </a:r>
          </a:p>
          <a:p>
            <a:r>
              <a:rPr lang="en-US" sz="1200" dirty="0">
                <a:solidFill>
                  <a:srgbClr val="0000FF"/>
                </a:solidFill>
              </a:rPr>
              <a:t>Select "Standard", and a window will pop up</a:t>
            </a:r>
          </a:p>
          <a:p>
            <a:r>
              <a:rPr lang="en-US" sz="1200" dirty="0">
                <a:solidFill>
                  <a:srgbClr val="0000FF"/>
                </a:solidFill>
              </a:rPr>
              <a:t>Select ensure fit</a:t>
            </a:r>
          </a:p>
          <a:p>
            <a:r>
              <a:rPr lang="en-US" sz="1200" dirty="0">
                <a:solidFill>
                  <a:srgbClr val="0000FF"/>
                </a:solidFill>
              </a:rPr>
              <a:t>Click ok</a:t>
            </a:r>
          </a:p>
        </p:txBody>
      </p:sp>
      <p:sp>
        <p:nvSpPr>
          <p:cNvPr id="15" name="Rectangle 14">
            <a:extLst>
              <a:ext uri="{FF2B5EF4-FFF2-40B4-BE49-F238E27FC236}">
                <a16:creationId xmlns:a16="http://schemas.microsoft.com/office/drawing/2014/main" id="{6408A1ED-59A8-40C5-8F84-F86D85E5756D}"/>
              </a:ext>
            </a:extLst>
          </p:cNvPr>
          <p:cNvSpPr/>
          <p:nvPr/>
        </p:nvSpPr>
        <p:spPr>
          <a:xfrm>
            <a:off x="846690" y="958459"/>
            <a:ext cx="1279211" cy="276999"/>
          </a:xfrm>
          <a:prstGeom prst="rect">
            <a:avLst/>
          </a:prstGeom>
        </p:spPr>
        <p:txBody>
          <a:bodyPr wrap="square">
            <a:spAutoFit/>
          </a:bodyPr>
          <a:lstStyle/>
          <a:p>
            <a:r>
              <a:rPr lang="en-US" sz="1200" dirty="0">
                <a:solidFill>
                  <a:schemeClr val="bg2">
                    <a:lumMod val="25000"/>
                  </a:schemeClr>
                </a:solidFill>
              </a:rPr>
              <a:t>This is  your list</a:t>
            </a:r>
          </a:p>
        </p:txBody>
      </p:sp>
      <p:sp>
        <p:nvSpPr>
          <p:cNvPr id="19" name="Rectangle 18">
            <a:extLst>
              <a:ext uri="{FF2B5EF4-FFF2-40B4-BE49-F238E27FC236}">
                <a16:creationId xmlns:a16="http://schemas.microsoft.com/office/drawing/2014/main" id="{93D96D20-4249-4FC0-9FAA-6568138CEDDC}"/>
              </a:ext>
            </a:extLst>
          </p:cNvPr>
          <p:cNvSpPr/>
          <p:nvPr/>
        </p:nvSpPr>
        <p:spPr>
          <a:xfrm>
            <a:off x="610248" y="287111"/>
            <a:ext cx="3679715" cy="369332"/>
          </a:xfrm>
          <a:prstGeom prst="rect">
            <a:avLst/>
          </a:prstGeom>
        </p:spPr>
        <p:txBody>
          <a:bodyPr wrap="square">
            <a:spAutoFit/>
          </a:bodyPr>
          <a:lstStyle/>
          <a:p>
            <a:r>
              <a:rPr lang="en-US" dirty="0">
                <a:solidFill>
                  <a:srgbClr val="0000FF"/>
                </a:solidFill>
              </a:rPr>
              <a:t>Lists in PowerPoint 2016, </a:t>
            </a:r>
            <a:r>
              <a:rPr lang="en-US" dirty="0" err="1">
                <a:solidFill>
                  <a:srgbClr val="0000FF"/>
                </a:solidFill>
              </a:rPr>
              <a:t>con’t</a:t>
            </a:r>
            <a:endParaRPr lang="en-US" dirty="0">
              <a:solidFill>
                <a:srgbClr val="0000FF"/>
              </a:solidFill>
            </a:endParaRPr>
          </a:p>
        </p:txBody>
      </p:sp>
      <p:sp>
        <p:nvSpPr>
          <p:cNvPr id="20" name="Rectangle 19">
            <a:extLst>
              <a:ext uri="{FF2B5EF4-FFF2-40B4-BE49-F238E27FC236}">
                <a16:creationId xmlns:a16="http://schemas.microsoft.com/office/drawing/2014/main" id="{84AF6F91-4A76-4BB6-9C37-C04BFB395BB5}"/>
              </a:ext>
            </a:extLst>
          </p:cNvPr>
          <p:cNvSpPr/>
          <p:nvPr/>
        </p:nvSpPr>
        <p:spPr>
          <a:xfrm>
            <a:off x="334042" y="2355572"/>
            <a:ext cx="2633873" cy="307777"/>
          </a:xfrm>
          <a:prstGeom prst="rect">
            <a:avLst/>
          </a:prstGeom>
        </p:spPr>
        <p:txBody>
          <a:bodyPr wrap="square">
            <a:spAutoFit/>
          </a:bodyPr>
          <a:lstStyle/>
          <a:p>
            <a:r>
              <a:rPr lang="en-US" sz="1400" dirty="0">
                <a:solidFill>
                  <a:schemeClr val="bg2">
                    <a:lumMod val="25000"/>
                  </a:schemeClr>
                </a:solidFill>
              </a:rPr>
              <a:t>Select the first line in the text box</a:t>
            </a:r>
          </a:p>
        </p:txBody>
      </p:sp>
      <p:pic>
        <p:nvPicPr>
          <p:cNvPr id="21" name="Picture 20">
            <a:extLst>
              <a:ext uri="{FF2B5EF4-FFF2-40B4-BE49-F238E27FC236}">
                <a16:creationId xmlns:a16="http://schemas.microsoft.com/office/drawing/2014/main" id="{B028A82E-3BB1-43B1-B3E8-4CC9C357CF1A}"/>
              </a:ext>
            </a:extLst>
          </p:cNvPr>
          <p:cNvPicPr>
            <a:picLocks noChangeAspect="1"/>
          </p:cNvPicPr>
          <p:nvPr/>
        </p:nvPicPr>
        <p:blipFill rotWithShape="1">
          <a:blip r:embed="rId2"/>
          <a:srcRect r="9951" b="13357"/>
          <a:stretch/>
        </p:blipFill>
        <p:spPr>
          <a:xfrm>
            <a:off x="3258108" y="2855107"/>
            <a:ext cx="3057525" cy="2190175"/>
          </a:xfrm>
          <a:prstGeom prst="rect">
            <a:avLst/>
          </a:prstGeom>
        </p:spPr>
      </p:pic>
      <p:sp>
        <p:nvSpPr>
          <p:cNvPr id="6" name="Rectangle 5">
            <a:extLst>
              <a:ext uri="{FF2B5EF4-FFF2-40B4-BE49-F238E27FC236}">
                <a16:creationId xmlns:a16="http://schemas.microsoft.com/office/drawing/2014/main" id="{BD88B597-EDAF-45CB-8E92-DEB9DF0E910A}"/>
              </a:ext>
            </a:extLst>
          </p:cNvPr>
          <p:cNvSpPr/>
          <p:nvPr/>
        </p:nvSpPr>
        <p:spPr>
          <a:xfrm>
            <a:off x="3733750" y="3181361"/>
            <a:ext cx="556214" cy="29769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82AB03-19EB-42AA-9825-8E8F70E4857F}"/>
              </a:ext>
            </a:extLst>
          </p:cNvPr>
          <p:cNvSpPr/>
          <p:nvPr/>
        </p:nvSpPr>
        <p:spPr>
          <a:xfrm>
            <a:off x="394319" y="3368777"/>
            <a:ext cx="2208217" cy="646331"/>
          </a:xfrm>
          <a:prstGeom prst="rect">
            <a:avLst/>
          </a:prstGeom>
        </p:spPr>
        <p:txBody>
          <a:bodyPr wrap="square">
            <a:spAutoFit/>
          </a:bodyPr>
          <a:lstStyle/>
          <a:p>
            <a:r>
              <a:rPr lang="en-US" sz="1200" dirty="0">
                <a:solidFill>
                  <a:schemeClr val="bg2">
                    <a:lumMod val="25000"/>
                  </a:schemeClr>
                </a:solidFill>
              </a:rPr>
              <a:t>(Edit bullets in the same way as numbered lists – just using symbols instead of numbers). </a:t>
            </a:r>
          </a:p>
        </p:txBody>
      </p:sp>
      <p:sp>
        <p:nvSpPr>
          <p:cNvPr id="2" name="Oval 1">
            <a:extLst>
              <a:ext uri="{FF2B5EF4-FFF2-40B4-BE49-F238E27FC236}">
                <a16:creationId xmlns:a16="http://schemas.microsoft.com/office/drawing/2014/main" id="{101A5224-6BE4-4589-A8B5-6BF72D9849AC}"/>
              </a:ext>
            </a:extLst>
          </p:cNvPr>
          <p:cNvSpPr/>
          <p:nvPr/>
        </p:nvSpPr>
        <p:spPr>
          <a:xfrm>
            <a:off x="3376414" y="3133235"/>
            <a:ext cx="271457" cy="4552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074878F5-221E-4398-A9E0-6A1E739BCC87}"/>
              </a:ext>
            </a:extLst>
          </p:cNvPr>
          <p:cNvCxnSpPr>
            <a:cxnSpLocks/>
          </p:cNvCxnSpPr>
          <p:nvPr/>
        </p:nvCxnSpPr>
        <p:spPr>
          <a:xfrm flipV="1">
            <a:off x="2419988" y="3368777"/>
            <a:ext cx="922235" cy="149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14993A0-0BA5-4166-945D-27F5C6C94EFC}"/>
              </a:ext>
            </a:extLst>
          </p:cNvPr>
          <p:cNvSpPr/>
          <p:nvPr/>
        </p:nvSpPr>
        <p:spPr>
          <a:xfrm>
            <a:off x="4572000" y="1220605"/>
            <a:ext cx="3186296" cy="461665"/>
          </a:xfrm>
          <a:prstGeom prst="rect">
            <a:avLst/>
          </a:prstGeom>
        </p:spPr>
        <p:txBody>
          <a:bodyPr wrap="square">
            <a:spAutoFit/>
          </a:bodyPr>
          <a:lstStyle/>
          <a:p>
            <a:r>
              <a:rPr lang="en-US" sz="1200" dirty="0">
                <a:solidFill>
                  <a:schemeClr val="bg2">
                    <a:lumMod val="25000"/>
                  </a:schemeClr>
                </a:solidFill>
              </a:rPr>
              <a:t>You want to make the first line be #1, </a:t>
            </a:r>
          </a:p>
          <a:p>
            <a:r>
              <a:rPr lang="en-US" sz="1200" dirty="0">
                <a:solidFill>
                  <a:schemeClr val="bg2">
                    <a:lumMod val="25000"/>
                  </a:schemeClr>
                </a:solidFill>
              </a:rPr>
              <a:t>and lines 2-4 to be a., b., and c.</a:t>
            </a:r>
          </a:p>
        </p:txBody>
      </p:sp>
      <p:pic>
        <p:nvPicPr>
          <p:cNvPr id="3" name="Picture 2">
            <a:extLst>
              <a:ext uri="{FF2B5EF4-FFF2-40B4-BE49-F238E27FC236}">
                <a16:creationId xmlns:a16="http://schemas.microsoft.com/office/drawing/2014/main" id="{2865AD2B-5057-47F1-97F9-0BAD0FC1593F}"/>
              </a:ext>
            </a:extLst>
          </p:cNvPr>
          <p:cNvPicPr>
            <a:picLocks noChangeAspect="1"/>
          </p:cNvPicPr>
          <p:nvPr/>
        </p:nvPicPr>
        <p:blipFill>
          <a:blip r:embed="rId3"/>
          <a:stretch>
            <a:fillRect/>
          </a:stretch>
        </p:blipFill>
        <p:spPr>
          <a:xfrm>
            <a:off x="778184" y="2629735"/>
            <a:ext cx="1666875" cy="361950"/>
          </a:xfrm>
          <a:prstGeom prst="rect">
            <a:avLst/>
          </a:prstGeom>
        </p:spPr>
      </p:pic>
      <p:sp>
        <p:nvSpPr>
          <p:cNvPr id="17" name="Rectangle 16">
            <a:extLst>
              <a:ext uri="{FF2B5EF4-FFF2-40B4-BE49-F238E27FC236}">
                <a16:creationId xmlns:a16="http://schemas.microsoft.com/office/drawing/2014/main" id="{D8531BDA-6000-4105-AEC8-40EBFE39F8E6}"/>
              </a:ext>
            </a:extLst>
          </p:cNvPr>
          <p:cNvSpPr/>
          <p:nvPr/>
        </p:nvSpPr>
        <p:spPr>
          <a:xfrm>
            <a:off x="2967915" y="2331055"/>
            <a:ext cx="2992841" cy="307777"/>
          </a:xfrm>
          <a:prstGeom prst="rect">
            <a:avLst/>
          </a:prstGeom>
        </p:spPr>
        <p:txBody>
          <a:bodyPr wrap="square">
            <a:spAutoFit/>
          </a:bodyPr>
          <a:lstStyle/>
          <a:p>
            <a:r>
              <a:rPr lang="en-US" sz="1400" dirty="0">
                <a:solidFill>
                  <a:schemeClr val="bg2">
                    <a:lumMod val="25000"/>
                  </a:schemeClr>
                </a:solidFill>
              </a:rPr>
              <a:t>Then click the number list button</a:t>
            </a:r>
          </a:p>
        </p:txBody>
      </p:sp>
      <p:pic>
        <p:nvPicPr>
          <p:cNvPr id="18" name="Picture 17">
            <a:extLst>
              <a:ext uri="{FF2B5EF4-FFF2-40B4-BE49-F238E27FC236}">
                <a16:creationId xmlns:a16="http://schemas.microsoft.com/office/drawing/2014/main" id="{E23D4F14-ACDC-4279-8E13-9D6BB2562D04}"/>
              </a:ext>
            </a:extLst>
          </p:cNvPr>
          <p:cNvPicPr>
            <a:picLocks noChangeAspect="1"/>
          </p:cNvPicPr>
          <p:nvPr/>
        </p:nvPicPr>
        <p:blipFill rotWithShape="1">
          <a:blip r:embed="rId4">
            <a:extLst>
              <a:ext uri="{28A0092B-C50C-407E-A947-70E740481C1C}">
                <a14:useLocalDpi xmlns:a14="http://schemas.microsoft.com/office/drawing/2010/main" val="0"/>
              </a:ext>
            </a:extLst>
          </a:blip>
          <a:srcRect r="78196" b="48956"/>
          <a:stretch/>
        </p:blipFill>
        <p:spPr>
          <a:xfrm>
            <a:off x="172315" y="1821338"/>
            <a:ext cx="722206" cy="663605"/>
          </a:xfrm>
          <a:prstGeom prst="rect">
            <a:avLst/>
          </a:prstGeom>
        </p:spPr>
      </p:pic>
      <p:pic>
        <p:nvPicPr>
          <p:cNvPr id="23" name="Picture 22">
            <a:extLst>
              <a:ext uri="{FF2B5EF4-FFF2-40B4-BE49-F238E27FC236}">
                <a16:creationId xmlns:a16="http://schemas.microsoft.com/office/drawing/2014/main" id="{5C93BCD9-76A8-42D5-90C2-077120FB8ED0}"/>
              </a:ext>
            </a:extLst>
          </p:cNvPr>
          <p:cNvPicPr>
            <a:picLocks noChangeAspect="1"/>
          </p:cNvPicPr>
          <p:nvPr/>
        </p:nvPicPr>
        <p:blipFill rotWithShape="1">
          <a:blip r:embed="rId4">
            <a:extLst>
              <a:ext uri="{28A0092B-C50C-407E-A947-70E740481C1C}">
                <a14:useLocalDpi xmlns:a14="http://schemas.microsoft.com/office/drawing/2010/main" val="0"/>
              </a:ext>
            </a:extLst>
          </a:blip>
          <a:srcRect l="22650" t="10210" r="60496" b="48956"/>
          <a:stretch/>
        </p:blipFill>
        <p:spPr>
          <a:xfrm>
            <a:off x="3030876" y="1875594"/>
            <a:ext cx="558266" cy="530874"/>
          </a:xfrm>
          <a:prstGeom prst="rect">
            <a:avLst/>
          </a:prstGeom>
        </p:spPr>
      </p:pic>
      <p:pic>
        <p:nvPicPr>
          <p:cNvPr id="8" name="Picture 7">
            <a:extLst>
              <a:ext uri="{FF2B5EF4-FFF2-40B4-BE49-F238E27FC236}">
                <a16:creationId xmlns:a16="http://schemas.microsoft.com/office/drawing/2014/main" id="{3ED781A1-C2B7-44FA-A919-0D40F68D40B3}"/>
              </a:ext>
            </a:extLst>
          </p:cNvPr>
          <p:cNvPicPr>
            <a:picLocks noChangeAspect="1"/>
          </p:cNvPicPr>
          <p:nvPr/>
        </p:nvPicPr>
        <p:blipFill>
          <a:blip r:embed="rId5"/>
          <a:stretch>
            <a:fillRect/>
          </a:stretch>
        </p:blipFill>
        <p:spPr>
          <a:xfrm>
            <a:off x="2483094" y="5490278"/>
            <a:ext cx="3057525" cy="790575"/>
          </a:xfrm>
          <a:prstGeom prst="rect">
            <a:avLst/>
          </a:prstGeom>
        </p:spPr>
      </p:pic>
      <p:sp>
        <p:nvSpPr>
          <p:cNvPr id="28" name="Rectangle 27">
            <a:extLst>
              <a:ext uri="{FF2B5EF4-FFF2-40B4-BE49-F238E27FC236}">
                <a16:creationId xmlns:a16="http://schemas.microsoft.com/office/drawing/2014/main" id="{091BB7B6-7555-4674-8497-5553943C7E34}"/>
              </a:ext>
            </a:extLst>
          </p:cNvPr>
          <p:cNvSpPr/>
          <p:nvPr/>
        </p:nvSpPr>
        <p:spPr>
          <a:xfrm>
            <a:off x="1376793" y="5596405"/>
            <a:ext cx="1247934" cy="276999"/>
          </a:xfrm>
          <a:prstGeom prst="rect">
            <a:avLst/>
          </a:prstGeom>
        </p:spPr>
        <p:txBody>
          <a:bodyPr wrap="square">
            <a:spAutoFit/>
          </a:bodyPr>
          <a:lstStyle/>
          <a:p>
            <a:r>
              <a:rPr lang="en-US" sz="1200" dirty="0">
                <a:solidFill>
                  <a:schemeClr val="bg2">
                    <a:lumMod val="25000"/>
                  </a:schemeClr>
                </a:solidFill>
              </a:rPr>
              <a:t>This is the result:</a:t>
            </a:r>
          </a:p>
        </p:txBody>
      </p:sp>
      <p:sp>
        <p:nvSpPr>
          <p:cNvPr id="25" name="Arrow: Right 24">
            <a:extLst>
              <a:ext uri="{FF2B5EF4-FFF2-40B4-BE49-F238E27FC236}">
                <a16:creationId xmlns:a16="http://schemas.microsoft.com/office/drawing/2014/main" id="{7ADBB14E-CB35-4AEA-8824-242B04FF14A5}"/>
              </a:ext>
            </a:extLst>
          </p:cNvPr>
          <p:cNvSpPr/>
          <p:nvPr/>
        </p:nvSpPr>
        <p:spPr>
          <a:xfrm rot="6828200" flipV="1">
            <a:off x="3878035" y="2753651"/>
            <a:ext cx="597187" cy="212707"/>
          </a:xfrm>
          <a:prstGeom prst="rightArrow">
            <a:avLst>
              <a:gd name="adj1" fmla="val 25513"/>
              <a:gd name="adj2" fmla="val 89302"/>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516608E7-3BD7-437B-B251-F72EF2CFA98E}"/>
              </a:ext>
            </a:extLst>
          </p:cNvPr>
          <p:cNvSpPr>
            <a:spLocks noGrp="1"/>
          </p:cNvSpPr>
          <p:nvPr>
            <p:ph type="sldNum" sz="quarter" idx="10"/>
          </p:nvPr>
        </p:nvSpPr>
        <p:spPr/>
        <p:txBody>
          <a:bodyPr/>
          <a:lstStyle/>
          <a:p>
            <a:fld id="{9B8845B4-89F6-4143-B38C-54638F09AEB2}" type="slidenum">
              <a:rPr lang="en-US" smtClean="0"/>
              <a:t>8</a:t>
            </a:fld>
            <a:endParaRPr lang="en-US" dirty="0"/>
          </a:p>
        </p:txBody>
      </p:sp>
      <p:cxnSp>
        <p:nvCxnSpPr>
          <p:cNvPr id="27" name="Straight Connector 26">
            <a:extLst>
              <a:ext uri="{FF2B5EF4-FFF2-40B4-BE49-F238E27FC236}">
                <a16:creationId xmlns:a16="http://schemas.microsoft.com/office/drawing/2014/main" id="{EA01EBB7-45A6-4777-8A6F-58EF2CD53126}"/>
              </a:ext>
            </a:extLst>
          </p:cNvPr>
          <p:cNvCxnSpPr/>
          <p:nvPr/>
        </p:nvCxnSpPr>
        <p:spPr>
          <a:xfrm>
            <a:off x="262407" y="5343853"/>
            <a:ext cx="85568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5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597F60-EF85-4CF5-96D3-52BF2A5E31D9}"/>
              </a:ext>
            </a:extLst>
          </p:cNvPr>
          <p:cNvSpPr/>
          <p:nvPr/>
        </p:nvSpPr>
        <p:spPr>
          <a:xfrm>
            <a:off x="468206" y="260477"/>
            <a:ext cx="3345734" cy="307777"/>
          </a:xfrm>
          <a:prstGeom prst="rect">
            <a:avLst/>
          </a:prstGeom>
        </p:spPr>
        <p:txBody>
          <a:bodyPr wrap="square">
            <a:spAutoFit/>
          </a:bodyPr>
          <a:lstStyle/>
          <a:p>
            <a:r>
              <a:rPr lang="en-US" sz="1400" dirty="0">
                <a:solidFill>
                  <a:srgbClr val="0000FF"/>
                </a:solidFill>
              </a:rPr>
              <a:t>Lists in PowerPoint 2016, cont.</a:t>
            </a:r>
          </a:p>
        </p:txBody>
      </p:sp>
      <p:sp>
        <p:nvSpPr>
          <p:cNvPr id="15" name="Rectangle 14">
            <a:extLst>
              <a:ext uri="{FF2B5EF4-FFF2-40B4-BE49-F238E27FC236}">
                <a16:creationId xmlns:a16="http://schemas.microsoft.com/office/drawing/2014/main" id="{6408A1ED-59A8-40C5-8F84-F86D85E5756D}"/>
              </a:ext>
            </a:extLst>
          </p:cNvPr>
          <p:cNvSpPr/>
          <p:nvPr/>
        </p:nvSpPr>
        <p:spPr>
          <a:xfrm>
            <a:off x="981196" y="735013"/>
            <a:ext cx="3486892" cy="523220"/>
          </a:xfrm>
          <a:prstGeom prst="rect">
            <a:avLst/>
          </a:prstGeom>
        </p:spPr>
        <p:txBody>
          <a:bodyPr wrap="square">
            <a:spAutoFit/>
          </a:bodyPr>
          <a:lstStyle/>
          <a:p>
            <a:r>
              <a:rPr lang="en-US" sz="1400" dirty="0">
                <a:solidFill>
                  <a:schemeClr val="bg2">
                    <a:lumMod val="25000"/>
                  </a:schemeClr>
                </a:solidFill>
              </a:rPr>
              <a:t>To make more than one level of a list, that is to label lines 2-4 as a, b, and c, select them</a:t>
            </a:r>
          </a:p>
        </p:txBody>
      </p:sp>
      <p:pic>
        <p:nvPicPr>
          <p:cNvPr id="3" name="Picture 2">
            <a:extLst>
              <a:ext uri="{FF2B5EF4-FFF2-40B4-BE49-F238E27FC236}">
                <a16:creationId xmlns:a16="http://schemas.microsoft.com/office/drawing/2014/main" id="{2C065538-5893-4B8D-9DCD-32107F7DDFFC}"/>
              </a:ext>
            </a:extLst>
          </p:cNvPr>
          <p:cNvPicPr>
            <a:picLocks noChangeAspect="1"/>
          </p:cNvPicPr>
          <p:nvPr/>
        </p:nvPicPr>
        <p:blipFill>
          <a:blip r:embed="rId2"/>
          <a:stretch>
            <a:fillRect/>
          </a:stretch>
        </p:blipFill>
        <p:spPr>
          <a:xfrm>
            <a:off x="4572000" y="611562"/>
            <a:ext cx="3305175" cy="1038225"/>
          </a:xfrm>
          <a:prstGeom prst="rect">
            <a:avLst/>
          </a:prstGeom>
        </p:spPr>
      </p:pic>
      <p:pic>
        <p:nvPicPr>
          <p:cNvPr id="16" name="Picture 15">
            <a:extLst>
              <a:ext uri="{FF2B5EF4-FFF2-40B4-BE49-F238E27FC236}">
                <a16:creationId xmlns:a16="http://schemas.microsoft.com/office/drawing/2014/main" id="{22824F45-DB2A-4C62-AE77-D94E7C2F5CE2}"/>
              </a:ext>
            </a:extLst>
          </p:cNvPr>
          <p:cNvPicPr>
            <a:picLocks noChangeAspect="1"/>
          </p:cNvPicPr>
          <p:nvPr/>
        </p:nvPicPr>
        <p:blipFill rotWithShape="1">
          <a:blip r:embed="rId3">
            <a:extLst>
              <a:ext uri="{28A0092B-C50C-407E-A947-70E740481C1C}">
                <a14:useLocalDpi xmlns:a14="http://schemas.microsoft.com/office/drawing/2010/main" val="0"/>
              </a:ext>
            </a:extLst>
          </a:blip>
          <a:srcRect l="59590" t="4401" r="21812" b="48769"/>
          <a:stretch/>
        </p:blipFill>
        <p:spPr>
          <a:xfrm>
            <a:off x="148744" y="1871071"/>
            <a:ext cx="616017" cy="608815"/>
          </a:xfrm>
          <a:prstGeom prst="rect">
            <a:avLst/>
          </a:prstGeom>
        </p:spPr>
      </p:pic>
      <p:sp>
        <p:nvSpPr>
          <p:cNvPr id="12" name="Rectangle 11">
            <a:extLst>
              <a:ext uri="{FF2B5EF4-FFF2-40B4-BE49-F238E27FC236}">
                <a16:creationId xmlns:a16="http://schemas.microsoft.com/office/drawing/2014/main" id="{7415473B-8AF8-4C0F-8FF4-FCAE91C8E135}"/>
              </a:ext>
            </a:extLst>
          </p:cNvPr>
          <p:cNvSpPr/>
          <p:nvPr/>
        </p:nvSpPr>
        <p:spPr>
          <a:xfrm>
            <a:off x="668489" y="1913869"/>
            <a:ext cx="4770781" cy="523220"/>
          </a:xfrm>
          <a:prstGeom prst="rect">
            <a:avLst/>
          </a:prstGeom>
        </p:spPr>
        <p:txBody>
          <a:bodyPr wrap="square">
            <a:spAutoFit/>
          </a:bodyPr>
          <a:lstStyle/>
          <a:p>
            <a:r>
              <a:rPr lang="en-US" sz="1400" dirty="0">
                <a:solidFill>
                  <a:schemeClr val="bg2">
                    <a:lumMod val="25000"/>
                  </a:schemeClr>
                </a:solidFill>
              </a:rPr>
              <a:t>With lines 2-4 highlighted, click dropdown next to number list button and select “Bullets and </a:t>
            </a:r>
            <a:r>
              <a:rPr lang="en-US" sz="1400" u="sng" dirty="0">
                <a:solidFill>
                  <a:schemeClr val="bg2">
                    <a:lumMod val="25000"/>
                  </a:schemeClr>
                </a:solidFill>
              </a:rPr>
              <a:t>N</a:t>
            </a:r>
            <a:r>
              <a:rPr lang="en-US" sz="1400" dirty="0">
                <a:solidFill>
                  <a:schemeClr val="bg2">
                    <a:lumMod val="25000"/>
                  </a:schemeClr>
                </a:solidFill>
              </a:rPr>
              <a:t>umbering”</a:t>
            </a:r>
          </a:p>
        </p:txBody>
      </p:sp>
      <p:sp>
        <p:nvSpPr>
          <p:cNvPr id="7" name="Arrow: Right 6">
            <a:extLst>
              <a:ext uri="{FF2B5EF4-FFF2-40B4-BE49-F238E27FC236}">
                <a16:creationId xmlns:a16="http://schemas.microsoft.com/office/drawing/2014/main" id="{3797955E-CEC5-44BE-B453-ADFAFFE2801D}"/>
              </a:ext>
            </a:extLst>
          </p:cNvPr>
          <p:cNvSpPr/>
          <p:nvPr/>
        </p:nvSpPr>
        <p:spPr>
          <a:xfrm rot="5668080">
            <a:off x="746950" y="2638943"/>
            <a:ext cx="579619" cy="8660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70B6628-2A81-4D65-A72B-71F46DA3E46D}"/>
              </a:ext>
            </a:extLst>
          </p:cNvPr>
          <p:cNvPicPr>
            <a:picLocks noChangeAspect="1"/>
          </p:cNvPicPr>
          <p:nvPr/>
        </p:nvPicPr>
        <p:blipFill rotWithShape="1">
          <a:blip r:embed="rId3">
            <a:extLst>
              <a:ext uri="{28A0092B-C50C-407E-A947-70E740481C1C}">
                <a14:useLocalDpi xmlns:a14="http://schemas.microsoft.com/office/drawing/2010/main" val="0"/>
              </a:ext>
            </a:extLst>
          </a:blip>
          <a:srcRect l="78212" b="47107"/>
          <a:stretch/>
        </p:blipFill>
        <p:spPr>
          <a:xfrm>
            <a:off x="2536944" y="2247280"/>
            <a:ext cx="721689" cy="687633"/>
          </a:xfrm>
          <a:prstGeom prst="rect">
            <a:avLst/>
          </a:prstGeom>
        </p:spPr>
      </p:pic>
      <p:grpSp>
        <p:nvGrpSpPr>
          <p:cNvPr id="8" name="Group 7">
            <a:extLst>
              <a:ext uri="{FF2B5EF4-FFF2-40B4-BE49-F238E27FC236}">
                <a16:creationId xmlns:a16="http://schemas.microsoft.com/office/drawing/2014/main" id="{AAA147CD-170E-418F-8FFA-8C8858F1842C}"/>
              </a:ext>
            </a:extLst>
          </p:cNvPr>
          <p:cNvGrpSpPr/>
          <p:nvPr/>
        </p:nvGrpSpPr>
        <p:grpSpPr>
          <a:xfrm>
            <a:off x="591341" y="3037342"/>
            <a:ext cx="1654709" cy="1889759"/>
            <a:chOff x="573586" y="3623275"/>
            <a:chExt cx="1903582" cy="2120320"/>
          </a:xfrm>
        </p:grpSpPr>
        <p:pic>
          <p:nvPicPr>
            <p:cNvPr id="19" name="Picture 18">
              <a:extLst>
                <a:ext uri="{FF2B5EF4-FFF2-40B4-BE49-F238E27FC236}">
                  <a16:creationId xmlns:a16="http://schemas.microsoft.com/office/drawing/2014/main" id="{8DB570BF-E1A0-46A2-9784-1747D717B0DB}"/>
                </a:ext>
              </a:extLst>
            </p:cNvPr>
            <p:cNvPicPr>
              <a:picLocks noChangeAspect="1"/>
            </p:cNvPicPr>
            <p:nvPr/>
          </p:nvPicPr>
          <p:blipFill rotWithShape="1">
            <a:blip r:embed="rId4"/>
            <a:srcRect t="1" r="66429" b="67056"/>
            <a:stretch/>
          </p:blipFill>
          <p:spPr>
            <a:xfrm>
              <a:off x="573586" y="3623275"/>
              <a:ext cx="1903582" cy="2120320"/>
            </a:xfrm>
            <a:prstGeom prst="rect">
              <a:avLst/>
            </a:prstGeom>
          </p:spPr>
        </p:pic>
        <p:sp>
          <p:nvSpPr>
            <p:cNvPr id="6" name="Rectangle 5">
              <a:extLst>
                <a:ext uri="{FF2B5EF4-FFF2-40B4-BE49-F238E27FC236}">
                  <a16:creationId xmlns:a16="http://schemas.microsoft.com/office/drawing/2014/main" id="{BD88B597-EDAF-45CB-8E92-DEB9DF0E910A}"/>
                </a:ext>
              </a:extLst>
            </p:cNvPr>
            <p:cNvSpPr/>
            <p:nvPr/>
          </p:nvSpPr>
          <p:spPr>
            <a:xfrm>
              <a:off x="627618" y="3633338"/>
              <a:ext cx="722372" cy="73792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D82B0BE-FDBD-4E8E-A640-E8D92FA0A788}"/>
              </a:ext>
            </a:extLst>
          </p:cNvPr>
          <p:cNvGrpSpPr/>
          <p:nvPr/>
        </p:nvGrpSpPr>
        <p:grpSpPr>
          <a:xfrm>
            <a:off x="5014002" y="2324864"/>
            <a:ext cx="3739181" cy="2901415"/>
            <a:chOff x="4903548" y="3058235"/>
            <a:chExt cx="3739181" cy="2901415"/>
          </a:xfrm>
        </p:grpSpPr>
        <p:grpSp>
          <p:nvGrpSpPr>
            <p:cNvPr id="29" name="Group 28">
              <a:extLst>
                <a:ext uri="{FF2B5EF4-FFF2-40B4-BE49-F238E27FC236}">
                  <a16:creationId xmlns:a16="http://schemas.microsoft.com/office/drawing/2014/main" id="{531B8C99-244E-44C4-98D0-6CBFA5553575}"/>
                </a:ext>
              </a:extLst>
            </p:cNvPr>
            <p:cNvGrpSpPr/>
            <p:nvPr/>
          </p:nvGrpSpPr>
          <p:grpSpPr>
            <a:xfrm>
              <a:off x="5447899" y="3141768"/>
              <a:ext cx="3194830" cy="2817882"/>
              <a:chOff x="5447899" y="3141768"/>
              <a:chExt cx="3194830" cy="2817882"/>
            </a:xfrm>
          </p:grpSpPr>
          <p:pic>
            <p:nvPicPr>
              <p:cNvPr id="4" name="Picture 3">
                <a:extLst>
                  <a:ext uri="{FF2B5EF4-FFF2-40B4-BE49-F238E27FC236}">
                    <a16:creationId xmlns:a16="http://schemas.microsoft.com/office/drawing/2014/main" id="{89B3CDC9-85B1-4AC7-897D-0B03CFD3A8F9}"/>
                  </a:ext>
                </a:extLst>
              </p:cNvPr>
              <p:cNvPicPr>
                <a:picLocks noChangeAspect="1"/>
              </p:cNvPicPr>
              <p:nvPr/>
            </p:nvPicPr>
            <p:blipFill>
              <a:blip r:embed="rId5"/>
              <a:stretch>
                <a:fillRect/>
              </a:stretch>
            </p:blipFill>
            <p:spPr>
              <a:xfrm>
                <a:off x="5753171" y="3709651"/>
                <a:ext cx="2584285" cy="2249999"/>
              </a:xfrm>
              <a:prstGeom prst="rect">
                <a:avLst/>
              </a:prstGeom>
            </p:spPr>
          </p:pic>
          <p:sp>
            <p:nvSpPr>
              <p:cNvPr id="24" name="Rectangle 23">
                <a:extLst>
                  <a:ext uri="{FF2B5EF4-FFF2-40B4-BE49-F238E27FC236}">
                    <a16:creationId xmlns:a16="http://schemas.microsoft.com/office/drawing/2014/main" id="{C39D4A39-1919-43D4-A1ED-E65AAC235C45}"/>
                  </a:ext>
                </a:extLst>
              </p:cNvPr>
              <p:cNvSpPr/>
              <p:nvPr/>
            </p:nvSpPr>
            <p:spPr>
              <a:xfrm>
                <a:off x="5447899" y="3141768"/>
                <a:ext cx="3194830" cy="523220"/>
              </a:xfrm>
              <a:prstGeom prst="rect">
                <a:avLst/>
              </a:prstGeom>
            </p:spPr>
            <p:txBody>
              <a:bodyPr wrap="square">
                <a:spAutoFit/>
              </a:bodyPr>
              <a:lstStyle/>
              <a:p>
                <a:r>
                  <a:rPr lang="en-US" sz="1400" dirty="0">
                    <a:solidFill>
                      <a:schemeClr val="bg2">
                        <a:lumMod val="25000"/>
                      </a:schemeClr>
                    </a:solidFill>
                  </a:rPr>
                  <a:t>In pop up window, click box with a. b. c. then click okay</a:t>
                </a:r>
              </a:p>
            </p:txBody>
          </p:sp>
          <p:sp>
            <p:nvSpPr>
              <p:cNvPr id="25" name="Arrow: Right 24">
                <a:extLst>
                  <a:ext uri="{FF2B5EF4-FFF2-40B4-BE49-F238E27FC236}">
                    <a16:creationId xmlns:a16="http://schemas.microsoft.com/office/drawing/2014/main" id="{87F8C9E8-7AF5-4FD0-9013-949050C5FEA6}"/>
                  </a:ext>
                </a:extLst>
              </p:cNvPr>
              <p:cNvSpPr/>
              <p:nvPr/>
            </p:nvSpPr>
            <p:spPr>
              <a:xfrm rot="5400000">
                <a:off x="6759104" y="3900494"/>
                <a:ext cx="1123542" cy="11293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7F131C96-BA89-4801-9A82-CCD00C50B994}"/>
                </a:ext>
              </a:extLst>
            </p:cNvPr>
            <p:cNvPicPr>
              <a:picLocks noChangeAspect="1"/>
            </p:cNvPicPr>
            <p:nvPr/>
          </p:nvPicPr>
          <p:blipFill rotWithShape="1">
            <a:blip r:embed="rId3">
              <a:extLst>
                <a:ext uri="{28A0092B-C50C-407E-A947-70E740481C1C}">
                  <a14:useLocalDpi xmlns:a14="http://schemas.microsoft.com/office/drawing/2010/main" val="0"/>
                </a:ext>
              </a:extLst>
            </a:blip>
            <a:srcRect t="48163" r="80443"/>
            <a:stretch/>
          </p:blipFill>
          <p:spPr>
            <a:xfrm>
              <a:off x="4903548" y="3058235"/>
              <a:ext cx="647783" cy="673913"/>
            </a:xfrm>
            <a:prstGeom prst="rect">
              <a:avLst/>
            </a:prstGeom>
          </p:spPr>
        </p:pic>
      </p:grpSp>
      <p:pic>
        <p:nvPicPr>
          <p:cNvPr id="31" name="Picture 30">
            <a:extLst>
              <a:ext uri="{FF2B5EF4-FFF2-40B4-BE49-F238E27FC236}">
                <a16:creationId xmlns:a16="http://schemas.microsoft.com/office/drawing/2014/main" id="{6FDFA777-C93D-49A2-9DC3-3DDF0C327485}"/>
              </a:ext>
            </a:extLst>
          </p:cNvPr>
          <p:cNvPicPr>
            <a:picLocks noChangeAspect="1"/>
          </p:cNvPicPr>
          <p:nvPr/>
        </p:nvPicPr>
        <p:blipFill rotWithShape="1">
          <a:blip r:embed="rId3">
            <a:extLst>
              <a:ext uri="{28A0092B-C50C-407E-A947-70E740481C1C}">
                <a14:useLocalDpi xmlns:a14="http://schemas.microsoft.com/office/drawing/2010/main" val="0"/>
              </a:ext>
            </a:extLst>
          </a:blip>
          <a:srcRect l="39803" r="40701" b="48769"/>
          <a:stretch/>
        </p:blipFill>
        <p:spPr>
          <a:xfrm>
            <a:off x="456753" y="533391"/>
            <a:ext cx="645756" cy="666028"/>
          </a:xfrm>
          <a:prstGeom prst="rect">
            <a:avLst/>
          </a:prstGeom>
        </p:spPr>
      </p:pic>
      <p:grpSp>
        <p:nvGrpSpPr>
          <p:cNvPr id="10" name="Group 9">
            <a:extLst>
              <a:ext uri="{FF2B5EF4-FFF2-40B4-BE49-F238E27FC236}">
                <a16:creationId xmlns:a16="http://schemas.microsoft.com/office/drawing/2014/main" id="{58BF83C0-46B2-4292-B273-E38A4FBC7566}"/>
              </a:ext>
            </a:extLst>
          </p:cNvPr>
          <p:cNvGrpSpPr/>
          <p:nvPr/>
        </p:nvGrpSpPr>
        <p:grpSpPr>
          <a:xfrm>
            <a:off x="3031004" y="2505745"/>
            <a:ext cx="1488494" cy="2738270"/>
            <a:chOff x="3006228" y="2919523"/>
            <a:chExt cx="1488494" cy="2738270"/>
          </a:xfrm>
        </p:grpSpPr>
        <p:pic>
          <p:nvPicPr>
            <p:cNvPr id="2" name="Picture 1">
              <a:extLst>
                <a:ext uri="{FF2B5EF4-FFF2-40B4-BE49-F238E27FC236}">
                  <a16:creationId xmlns:a16="http://schemas.microsoft.com/office/drawing/2014/main" id="{C82E56DE-DD64-4679-A382-CF65A4E9804E}"/>
                </a:ext>
              </a:extLst>
            </p:cNvPr>
            <p:cNvPicPr>
              <a:picLocks noChangeAspect="1"/>
            </p:cNvPicPr>
            <p:nvPr/>
          </p:nvPicPr>
          <p:blipFill rotWithShape="1">
            <a:blip r:embed="rId4"/>
            <a:srcRect l="1" t="5018" r="43297" b="2707"/>
            <a:stretch/>
          </p:blipFill>
          <p:spPr>
            <a:xfrm>
              <a:off x="3018134" y="2919523"/>
              <a:ext cx="1449954" cy="2678699"/>
            </a:xfrm>
            <a:prstGeom prst="rect">
              <a:avLst/>
            </a:prstGeom>
          </p:spPr>
        </p:pic>
        <p:sp>
          <p:nvSpPr>
            <p:cNvPr id="32" name="Rectangle 31">
              <a:extLst>
                <a:ext uri="{FF2B5EF4-FFF2-40B4-BE49-F238E27FC236}">
                  <a16:creationId xmlns:a16="http://schemas.microsoft.com/office/drawing/2014/main" id="{340545CD-5C7F-4266-BE1F-215F4B3F7489}"/>
                </a:ext>
              </a:extLst>
            </p:cNvPr>
            <p:cNvSpPr/>
            <p:nvPr/>
          </p:nvSpPr>
          <p:spPr>
            <a:xfrm>
              <a:off x="3006228" y="5285118"/>
              <a:ext cx="1488494" cy="3726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Arrow: Right 21">
            <a:extLst>
              <a:ext uri="{FF2B5EF4-FFF2-40B4-BE49-F238E27FC236}">
                <a16:creationId xmlns:a16="http://schemas.microsoft.com/office/drawing/2014/main" id="{7C02002A-547D-43F0-A9F8-D9C1980F7561}"/>
              </a:ext>
            </a:extLst>
          </p:cNvPr>
          <p:cNvSpPr/>
          <p:nvPr/>
        </p:nvSpPr>
        <p:spPr>
          <a:xfrm rot="4804319">
            <a:off x="2270711" y="3577068"/>
            <a:ext cx="2441887" cy="45719"/>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2FF81B5-AD53-4144-A9AF-57FC64D8EA28}"/>
              </a:ext>
            </a:extLst>
          </p:cNvPr>
          <p:cNvSpPr/>
          <p:nvPr/>
        </p:nvSpPr>
        <p:spPr>
          <a:xfrm>
            <a:off x="2274125" y="5808093"/>
            <a:ext cx="3186296" cy="830997"/>
          </a:xfrm>
          <a:prstGeom prst="rect">
            <a:avLst/>
          </a:prstGeom>
        </p:spPr>
        <p:txBody>
          <a:bodyPr wrap="square">
            <a:spAutoFit/>
          </a:bodyPr>
          <a:lstStyle/>
          <a:p>
            <a:pPr marL="228600" indent="-228600">
              <a:buFont typeface="+mj-lt"/>
              <a:buAutoNum type="arabicPeriod"/>
            </a:pPr>
            <a:r>
              <a:rPr lang="en-US" sz="1200" dirty="0">
                <a:solidFill>
                  <a:srgbClr val="0000FF"/>
                </a:solidFill>
              </a:rPr>
              <a:t>Change slide size</a:t>
            </a:r>
          </a:p>
          <a:p>
            <a:pPr marL="228600" indent="-228600">
              <a:buFont typeface="+mj-lt"/>
              <a:buAutoNum type="alphaLcPeriod"/>
            </a:pPr>
            <a:r>
              <a:rPr lang="en-US" sz="1200" dirty="0">
                <a:solidFill>
                  <a:srgbClr val="0000FF"/>
                </a:solidFill>
              </a:rPr>
              <a:t>Select "Standard", and a window will pop up</a:t>
            </a:r>
          </a:p>
          <a:p>
            <a:pPr marL="228600" indent="-228600">
              <a:buFont typeface="+mj-lt"/>
              <a:buAutoNum type="alphaLcPeriod"/>
            </a:pPr>
            <a:r>
              <a:rPr lang="en-US" sz="1200" dirty="0">
                <a:solidFill>
                  <a:srgbClr val="0000FF"/>
                </a:solidFill>
              </a:rPr>
              <a:t>Select ensure fit</a:t>
            </a:r>
          </a:p>
          <a:p>
            <a:pPr marL="228600" indent="-228600">
              <a:buFont typeface="+mj-lt"/>
              <a:buAutoNum type="alphaLcPeriod"/>
            </a:pPr>
            <a:r>
              <a:rPr lang="en-US" sz="1200" dirty="0">
                <a:solidFill>
                  <a:srgbClr val="0000FF"/>
                </a:solidFill>
              </a:rPr>
              <a:t>Click ok</a:t>
            </a:r>
          </a:p>
        </p:txBody>
      </p:sp>
      <p:sp>
        <p:nvSpPr>
          <p:cNvPr id="34" name="Rectangle 33">
            <a:extLst>
              <a:ext uri="{FF2B5EF4-FFF2-40B4-BE49-F238E27FC236}">
                <a16:creationId xmlns:a16="http://schemas.microsoft.com/office/drawing/2014/main" id="{392B227C-04EE-47C4-AD0B-B714B1953D20}"/>
              </a:ext>
            </a:extLst>
          </p:cNvPr>
          <p:cNvSpPr/>
          <p:nvPr/>
        </p:nvSpPr>
        <p:spPr>
          <a:xfrm>
            <a:off x="827926" y="5778116"/>
            <a:ext cx="1433377" cy="307777"/>
          </a:xfrm>
          <a:prstGeom prst="rect">
            <a:avLst/>
          </a:prstGeom>
        </p:spPr>
        <p:txBody>
          <a:bodyPr wrap="square">
            <a:spAutoFit/>
          </a:bodyPr>
          <a:lstStyle/>
          <a:p>
            <a:r>
              <a:rPr lang="en-US" sz="1400" dirty="0">
                <a:solidFill>
                  <a:schemeClr val="bg2">
                    <a:lumMod val="25000"/>
                  </a:schemeClr>
                </a:solidFill>
              </a:rPr>
              <a:t>This is the result:</a:t>
            </a:r>
          </a:p>
        </p:txBody>
      </p:sp>
      <p:sp>
        <p:nvSpPr>
          <p:cNvPr id="11" name="Slide Number Placeholder 10">
            <a:extLst>
              <a:ext uri="{FF2B5EF4-FFF2-40B4-BE49-F238E27FC236}">
                <a16:creationId xmlns:a16="http://schemas.microsoft.com/office/drawing/2014/main" id="{F6801F60-9407-40F6-80FF-37BEF176EC73}"/>
              </a:ext>
            </a:extLst>
          </p:cNvPr>
          <p:cNvSpPr>
            <a:spLocks noGrp="1"/>
          </p:cNvSpPr>
          <p:nvPr>
            <p:ph type="sldNum" sz="quarter" idx="10"/>
          </p:nvPr>
        </p:nvSpPr>
        <p:spPr/>
        <p:txBody>
          <a:bodyPr/>
          <a:lstStyle/>
          <a:p>
            <a:fld id="{9B8845B4-89F6-4143-B38C-54638F09AEB2}" type="slidenum">
              <a:rPr lang="en-US" smtClean="0"/>
              <a:t>9</a:t>
            </a:fld>
            <a:endParaRPr lang="en-US" dirty="0"/>
          </a:p>
        </p:txBody>
      </p:sp>
      <p:cxnSp>
        <p:nvCxnSpPr>
          <p:cNvPr id="35" name="Straight Connector 34">
            <a:extLst>
              <a:ext uri="{FF2B5EF4-FFF2-40B4-BE49-F238E27FC236}">
                <a16:creationId xmlns:a16="http://schemas.microsoft.com/office/drawing/2014/main" id="{7B1C0753-1EE6-4671-B386-3E7615813E74}"/>
              </a:ext>
            </a:extLst>
          </p:cNvPr>
          <p:cNvCxnSpPr/>
          <p:nvPr/>
        </p:nvCxnSpPr>
        <p:spPr>
          <a:xfrm>
            <a:off x="262407" y="5636814"/>
            <a:ext cx="85568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97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1598</Words>
  <Application>Microsoft Office PowerPoint</Application>
  <PresentationFormat>On-screen Show (4:3)</PresentationFormat>
  <Paragraphs>134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Tips to Avoid PowerPoint Pitfalls</vt:lpstr>
      <vt:lpstr>Take the time “make friends” with Slide Master functionality   (warning: at first it can be frustrating!)</vt:lpstr>
      <vt:lpstr>PowerPoint Presentation</vt:lpstr>
      <vt:lpstr>Common pitfalls with Slide Master formatting</vt:lpstr>
      <vt:lpstr>Save time with Themes or Templates in PPT and Slide Master </vt:lpstr>
      <vt:lpstr>PowerPoint Presentation</vt:lpstr>
      <vt:lpstr>Lists (and potential pitfalls) in PPT</vt:lpstr>
      <vt:lpstr>PowerPoint Presentation</vt:lpstr>
      <vt:lpstr>PowerPoint Presentation</vt:lpstr>
      <vt:lpstr>PowerPoint Presentation</vt:lpstr>
      <vt:lpstr>PowerPoint formatting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to avoid PowerPoint pitfalls</dc:title>
  <dc:creator>Megan Galeher</dc:creator>
  <cp:lastModifiedBy>Megan Galeher</cp:lastModifiedBy>
  <cp:revision>43</cp:revision>
  <dcterms:created xsi:type="dcterms:W3CDTF">2018-07-18T16:41:07Z</dcterms:created>
  <dcterms:modified xsi:type="dcterms:W3CDTF">2018-07-30T13:30:10Z</dcterms:modified>
</cp:coreProperties>
</file>